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  <p:sldMasterId id="2147483774" r:id="rId2"/>
  </p:sldMasterIdLst>
  <p:notesMasterIdLst>
    <p:notesMasterId r:id="rId9"/>
  </p:notesMasterIdLst>
  <p:sldIdLst>
    <p:sldId id="267" r:id="rId3"/>
    <p:sldId id="257" r:id="rId4"/>
    <p:sldId id="256" r:id="rId5"/>
    <p:sldId id="262" r:id="rId6"/>
    <p:sldId id="258" r:id="rId7"/>
    <p:sldId id="264" r:id="rId8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87">
          <p15:clr>
            <a:srgbClr val="A4A3A4"/>
          </p15:clr>
        </p15:guide>
        <p15:guide id="2" pos="4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61" autoAdjust="0"/>
    <p:restoredTop sz="90693" autoAdjust="0"/>
  </p:normalViewPr>
  <p:slideViewPr>
    <p:cSldViewPr snapToGrid="0">
      <p:cViewPr varScale="1">
        <p:scale>
          <a:sx n="73" d="100"/>
          <a:sy n="73" d="100"/>
        </p:scale>
        <p:origin x="1518" y="72"/>
      </p:cViewPr>
      <p:guideLst>
        <p:guide orient="horz" pos="887"/>
        <p:guide pos="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B13B3-D34A-4900-9F4F-4DCBA2704128}" type="datetimeFigureOut">
              <a:rPr lang="hr-HR" smtClean="0"/>
              <a:t>28.08.2020.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8B4EB-3B1B-422D-9002-0854B06424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693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B4EB-3B1B-422D-9002-0854B06424A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7695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B4EB-3B1B-422D-9002-0854B06424A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46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72000"/>
            <a:ext cx="7772400" cy="1470025"/>
          </a:xfrm>
        </p:spPr>
        <p:txBody>
          <a:bodyPr/>
          <a:lstStyle>
            <a:lvl1pPr marL="360000" algn="l">
              <a:defRPr sz="20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999461"/>
            <a:ext cx="6400800" cy="4859079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rgbClr val="2C51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 dirty="0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F3B18-C434-44C2-A6BE-6405AFCF97F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16618-C149-4B73-9053-735B5D78489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F66A-2F53-451F-A111-1DCB53CDDA7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570536"/>
            <a:ext cx="7772400" cy="783011"/>
          </a:xfrm>
        </p:spPr>
        <p:txBody>
          <a:bodyPr/>
          <a:lstStyle>
            <a:lvl1pPr marL="540000" algn="ctr">
              <a:defRPr sz="2000" b="1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rgbClr val="71B5E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Kliknite da biste uredili stil podnaslova matrice</a:t>
            </a:r>
            <a:endParaRPr lang="hr-HR" dirty="0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F5921-3BB1-4858-B0C3-F08C38DC7F40}" type="datetimeFigureOut">
              <a:rPr lang="sr-Latn-CS" smtClean="0"/>
              <a:pPr>
                <a:defRPr/>
              </a:pPr>
              <a:t>28.8.2020.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9004C2F-0348-44B7-8CD7-22A5D7CA625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9746" y="6251945"/>
            <a:ext cx="2888281" cy="6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94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A7B8-B2AE-4664-AC31-248030213DA9}" type="datetimeFigureOut">
              <a:rPr lang="sr-Latn-CS" smtClean="0"/>
              <a:pPr>
                <a:defRPr/>
              </a:pPr>
              <a:t>28.8.2020.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AF3FB-7FBE-4DE9-8FBD-5EBF997F8F5D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9746" y="6251945"/>
            <a:ext cx="2888281" cy="6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9501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EE76-CCF2-4B5D-AE0B-DD60D0FEFA0F}" type="datetimeFigureOut">
              <a:rPr lang="sr-Latn-CS" smtClean="0"/>
              <a:pPr>
                <a:defRPr/>
              </a:pPr>
              <a:t>28.8.2020.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BB892-0BDC-4A53-A93D-BAF83F71584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0476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5E363-86EC-409C-B618-36B9CE464D00}" type="datetimeFigureOut">
              <a:rPr lang="sr-Latn-CS" smtClean="0"/>
              <a:pPr>
                <a:defRPr/>
              </a:pPr>
              <a:t>28.8.2020.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C4C80-5C0C-4297-B093-5DEE04B9FE2B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823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03F8-5E76-40E4-B83B-691A6349ECC6}" type="datetimeFigureOut">
              <a:rPr lang="sr-Latn-CS" smtClean="0"/>
              <a:pPr>
                <a:defRPr/>
              </a:pPr>
              <a:t>28.8.2020.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CA423-12EF-490D-A034-CB9A8396956A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53465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18BB5-4096-4648-B530-91591482C588}" type="datetimeFigureOut">
              <a:rPr lang="sr-Latn-CS" smtClean="0"/>
              <a:pPr>
                <a:defRPr/>
              </a:pPr>
              <a:t>28.8.2020.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5E373-3B02-426D-9ECE-731B5AB86BEE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6178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017F-D813-4EAD-AB2D-4BB2793B3548}" type="datetimeFigureOut">
              <a:rPr lang="sr-Latn-CS" smtClean="0"/>
              <a:pPr>
                <a:defRPr/>
              </a:pPr>
              <a:t>28.8.2020.</a:t>
            </a:fld>
            <a:endParaRPr lang="hr-HR"/>
          </a:p>
        </p:txBody>
      </p:sp>
      <p:sp>
        <p:nvSpPr>
          <p:cNvPr id="4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736224-CA90-4E1E-807B-1CA77B374D5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060" y="6252639"/>
            <a:ext cx="2884968" cy="6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06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D5A2F-DF80-44C1-A489-87C660904377}" type="datetimeFigureOut">
              <a:rPr lang="sr-Latn-CS" smtClean="0"/>
              <a:pPr>
                <a:defRPr/>
              </a:pPr>
              <a:t>28.8.2020.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F564F-72C4-409A-8245-966DB5F9C8B9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8572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692F-F2C3-4C58-807B-8199C2C9CE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DDD24-C964-47A1-8739-F51779496BA1}" type="datetimeFigureOut">
              <a:rPr lang="sr-Latn-CS" smtClean="0"/>
              <a:pPr>
                <a:defRPr/>
              </a:pPr>
              <a:t>28.8.2020.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084BB-7122-48AA-A3D4-2E4C29902DC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49603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FD5B-11B6-40D2-ADCC-79551931D72C}" type="datetimeFigureOut">
              <a:rPr lang="sr-Latn-CS" smtClean="0"/>
              <a:pPr>
                <a:defRPr/>
              </a:pPr>
              <a:t>28.8.2020.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62AF9-AA3A-400D-85F5-A2F66C7ED43F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17447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0BE9F-FFE1-47BF-AB4F-AD7E7DCD55DA}" type="datetimeFigureOut">
              <a:rPr lang="sr-Latn-CS" smtClean="0"/>
              <a:pPr>
                <a:defRPr/>
              </a:pPr>
              <a:t>28.8.2020.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6D36-C35F-4B62-9801-3FFCD638C1BE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9397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7B24-82A9-48FA-B2DC-2353688915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AC58-C7D8-4868-A163-5B9BE4BD05E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3DBC5-709E-42C0-B550-4384C660051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AD74-0A3E-40E3-90C3-D87475547E3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107950"/>
            <a:ext cx="7524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60DCC-31E0-42B3-9217-80EA2EAA3FE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890C-8C54-426B-B11E-D2A9FF1ABC0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AABC-149F-4AD6-8ABF-17CB6F1244B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7171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E66B72F-9352-4A7E-AAE2-3CA0F48F113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73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8652A-47C7-4CC9-B250-F0ED239C11E0}" type="datetimeFigureOut">
              <a:rPr lang="sr-Latn-CS" smtClean="0"/>
              <a:pPr>
                <a:defRPr/>
              </a:pPr>
              <a:t>28.8.2020.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81FE9FC5-E9EB-458A-B145-1450193F645F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657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07915"/>
            <a:ext cx="7772400" cy="1470025"/>
          </a:xfrm>
        </p:spPr>
        <p:txBody>
          <a:bodyPr/>
          <a:lstStyle/>
          <a:p>
            <a:pPr marL="358775"/>
            <a:r>
              <a:rPr lang="hr-HR" altLang="sr-Latn-RS" dirty="0" smtClean="0"/>
              <a:t>1.5. TRANSLACIJA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1241425"/>
            <a:ext cx="6400800" cy="4375150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Translacija</a:t>
            </a:r>
          </a:p>
        </p:txBody>
      </p:sp>
    </p:spTree>
    <p:extLst>
      <p:ext uri="{BB962C8B-B14F-4D97-AF65-F5344CB8AC3E}">
        <p14:creationId xmlns:p14="http://schemas.microsoft.com/office/powerpoint/2010/main" val="896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6" y="3204118"/>
            <a:ext cx="272728" cy="360000"/>
          </a:xfrm>
          <a:prstGeom prst="rect">
            <a:avLst/>
          </a:prstGeom>
        </p:spPr>
      </p:pic>
      <p:sp>
        <p:nvSpPr>
          <p:cNvPr id="1030" name="Line 9"/>
          <p:cNvSpPr>
            <a:spLocks noChangeShapeType="1"/>
          </p:cNvSpPr>
          <p:nvPr/>
        </p:nvSpPr>
        <p:spPr bwMode="auto">
          <a:xfrm flipV="1">
            <a:off x="677863" y="2692400"/>
            <a:ext cx="21336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677863" y="2692400"/>
            <a:ext cx="213360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688975" y="2681288"/>
            <a:ext cx="213360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1892300" y="4233863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latin typeface="Arial" charset="0"/>
              </a:rPr>
              <a:t>C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66700" y="385763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000" dirty="0">
                <a:latin typeface="+mn-lt"/>
                <a:cs typeface="+mn-cs"/>
              </a:rPr>
              <a:t>Zadan je vektor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27300" y="385763"/>
            <a:ext cx="548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000" dirty="0" smtClean="0">
                <a:latin typeface="+mn-lt"/>
                <a:cs typeface="+mn-cs"/>
              </a:rPr>
              <a:t>koji kraće označimo sa </a:t>
            </a:r>
            <a:r>
              <a:rPr lang="hr-HR" sz="2000" i="1" dirty="0" smtClean="0">
                <a:latin typeface="+mn-lt"/>
                <a:cs typeface="+mn-cs"/>
              </a:rPr>
              <a:t>a</a:t>
            </a:r>
            <a:r>
              <a:rPr lang="hr-HR" sz="2000" dirty="0" smtClean="0">
                <a:latin typeface="+mn-lt"/>
                <a:cs typeface="+mn-cs"/>
              </a:rPr>
              <a:t> i </a:t>
            </a:r>
            <a:r>
              <a:rPr lang="hr-HR" sz="2000" dirty="0">
                <a:latin typeface="+mn-lt"/>
                <a:cs typeface="+mn-cs"/>
              </a:rPr>
              <a:t>točke </a:t>
            </a:r>
            <a:r>
              <a:rPr lang="hr-HR" sz="2000" i="1" dirty="0">
                <a:latin typeface="+mn-lt"/>
                <a:cs typeface="+mn-cs"/>
              </a:rPr>
              <a:t>C, D </a:t>
            </a:r>
            <a:r>
              <a:rPr lang="hr-HR" sz="2000" dirty="0">
                <a:latin typeface="+mn-lt"/>
                <a:cs typeface="+mn-cs"/>
              </a:rPr>
              <a:t>i</a:t>
            </a:r>
            <a:r>
              <a:rPr lang="hr-HR" sz="2000" i="1" dirty="0">
                <a:latin typeface="+mn-lt"/>
                <a:cs typeface="+mn-cs"/>
              </a:rPr>
              <a:t> E</a:t>
            </a:r>
            <a:r>
              <a:rPr lang="hr-HR" sz="2000" dirty="0">
                <a:latin typeface="+mn-lt"/>
                <a:cs typeface="+mn-cs"/>
              </a:rPr>
              <a:t>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4163" y="785813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000" dirty="0">
                <a:latin typeface="+mn-lt"/>
                <a:cs typeface="+mn-cs"/>
              </a:rPr>
              <a:t>Nacrtajte točke </a:t>
            </a:r>
            <a:r>
              <a:rPr lang="hr-HR" sz="2000" i="1" dirty="0">
                <a:latin typeface="+mn-lt"/>
                <a:cs typeface="+mn-cs"/>
              </a:rPr>
              <a:t>C</a:t>
            </a:r>
            <a:r>
              <a:rPr lang="hr-HR" sz="2000" i="1" baseline="-25000" dirty="0">
                <a:latin typeface="+mn-lt"/>
                <a:cs typeface="+mn-cs"/>
              </a:rPr>
              <a:t>1 </a:t>
            </a:r>
            <a:r>
              <a:rPr lang="hr-HR" sz="2000" i="1" dirty="0">
                <a:latin typeface="+mn-lt"/>
                <a:cs typeface="+mn-cs"/>
              </a:rPr>
              <a:t>,</a:t>
            </a:r>
            <a:r>
              <a:rPr lang="hr-HR" sz="2000" i="1" baseline="-25000" dirty="0">
                <a:latin typeface="+mn-lt"/>
                <a:cs typeface="+mn-cs"/>
              </a:rPr>
              <a:t> </a:t>
            </a:r>
            <a:r>
              <a:rPr lang="hr-HR" sz="2000" i="1" dirty="0">
                <a:latin typeface="+mn-lt"/>
                <a:cs typeface="+mn-cs"/>
              </a:rPr>
              <a:t>D</a:t>
            </a:r>
            <a:r>
              <a:rPr lang="hr-HR" sz="2000" i="1" baseline="-25000" dirty="0">
                <a:latin typeface="+mn-lt"/>
                <a:cs typeface="+mn-cs"/>
              </a:rPr>
              <a:t>1 </a:t>
            </a:r>
            <a:r>
              <a:rPr lang="hr-HR" sz="2000" i="1" dirty="0">
                <a:latin typeface="+mn-lt"/>
                <a:cs typeface="+mn-cs"/>
              </a:rPr>
              <a:t>, E</a:t>
            </a:r>
            <a:r>
              <a:rPr lang="hr-HR" sz="2000" i="1" baseline="-25000" dirty="0">
                <a:latin typeface="+mn-lt"/>
                <a:cs typeface="+mn-cs"/>
              </a:rPr>
              <a:t>1</a:t>
            </a:r>
            <a:r>
              <a:rPr lang="hr-HR" sz="2000" i="1" dirty="0">
                <a:latin typeface="+mn-lt"/>
                <a:cs typeface="+mn-cs"/>
              </a:rPr>
              <a:t> </a:t>
            </a:r>
            <a:r>
              <a:rPr lang="hr-HR" sz="2000" dirty="0">
                <a:latin typeface="+mn-lt"/>
                <a:cs typeface="+mn-cs"/>
              </a:rPr>
              <a:t>takve da je </a:t>
            </a:r>
          </a:p>
        </p:txBody>
      </p:sp>
      <p:sp>
        <p:nvSpPr>
          <p:cNvPr id="1037" name="Text Box 10"/>
          <p:cNvSpPr txBox="1">
            <a:spLocks noChangeArrowheads="1"/>
          </p:cNvSpPr>
          <p:nvPr/>
        </p:nvSpPr>
        <p:spPr bwMode="auto">
          <a:xfrm>
            <a:off x="473075" y="4327525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latin typeface="Arial" charset="0"/>
              </a:rPr>
              <a:t>A</a:t>
            </a:r>
          </a:p>
        </p:txBody>
      </p:sp>
      <p:sp>
        <p:nvSpPr>
          <p:cNvPr id="1040" name="Text Box 10"/>
          <p:cNvSpPr txBox="1">
            <a:spLocks noChangeArrowheads="1"/>
          </p:cNvSpPr>
          <p:nvPr/>
        </p:nvSpPr>
        <p:spPr bwMode="auto">
          <a:xfrm>
            <a:off x="2705100" y="2640013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latin typeface="Arial" charset="0"/>
              </a:rPr>
              <a:t>B</a:t>
            </a:r>
          </a:p>
        </p:txBody>
      </p:sp>
      <p:sp>
        <p:nvSpPr>
          <p:cNvPr id="35" name="Elipsa 34"/>
          <p:cNvSpPr/>
          <p:nvPr/>
        </p:nvSpPr>
        <p:spPr>
          <a:xfrm>
            <a:off x="2028825" y="426365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4225925" y="3586163"/>
            <a:ext cx="569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 dirty="0">
                <a:latin typeface="Arial" charset="0"/>
              </a:rPr>
              <a:t>D</a:t>
            </a:r>
            <a:r>
              <a:rPr lang="hr-HR" sz="2000" i="1" baseline="-25000" dirty="0">
                <a:latin typeface="Arial" charset="0"/>
              </a:rPr>
              <a:t>1</a:t>
            </a:r>
            <a:endParaRPr lang="hr-HR" sz="2000" i="1" dirty="0">
              <a:latin typeface="Arial" charset="0"/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4956175" y="2239963"/>
            <a:ext cx="40401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000" dirty="0">
                <a:latin typeface="+mn-lt"/>
                <a:cs typeface="+mn-cs"/>
              </a:rPr>
              <a:t>Jednaki vektori imaju: </a:t>
            </a:r>
          </a:p>
        </p:txBody>
      </p:sp>
      <p:sp>
        <p:nvSpPr>
          <p:cNvPr id="43" name="TekstniOkvir 42"/>
          <p:cNvSpPr txBox="1"/>
          <p:nvPr/>
        </p:nvSpPr>
        <p:spPr>
          <a:xfrm>
            <a:off x="5083175" y="2781301"/>
            <a:ext cx="4189412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3619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hr-HR" sz="2000" dirty="0">
                <a:solidFill>
                  <a:srgbClr val="FF0000"/>
                </a:solidFill>
                <a:latin typeface="+mn-lt"/>
                <a:cs typeface="+mn-cs"/>
              </a:rPr>
              <a:t>isti smjer </a:t>
            </a:r>
            <a:r>
              <a:rPr lang="hr-HR" sz="2000" dirty="0">
                <a:latin typeface="+mn-lt"/>
                <a:cs typeface="+mn-cs"/>
              </a:rPr>
              <a:t>(leže na istom pravcu ili na paralelnim pravcima)</a:t>
            </a:r>
          </a:p>
          <a:p>
            <a:pPr marL="361950" indent="-3619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hr-HR" sz="2000" dirty="0">
                <a:solidFill>
                  <a:srgbClr val="FF0000"/>
                </a:solidFill>
                <a:latin typeface="+mn-lt"/>
                <a:cs typeface="+mn-cs"/>
              </a:rPr>
              <a:t>jednake duljine </a:t>
            </a:r>
          </a:p>
          <a:p>
            <a:pPr marL="361950" indent="-3619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hr-HR" sz="2000" dirty="0">
                <a:solidFill>
                  <a:srgbClr val="FF0000"/>
                </a:solidFill>
                <a:latin typeface="+mn-lt"/>
                <a:cs typeface="+mn-cs"/>
              </a:rPr>
              <a:t>iste orijentacije </a:t>
            </a:r>
            <a:r>
              <a:rPr lang="hr-HR" sz="2000" dirty="0">
                <a:latin typeface="+mn-lt"/>
                <a:cs typeface="+mn-cs"/>
              </a:rPr>
              <a:t>(strelice "gledaju" na istu stranu)</a:t>
            </a:r>
          </a:p>
        </p:txBody>
      </p:sp>
      <p:sp>
        <p:nvSpPr>
          <p:cNvPr id="1046" name="Line 27"/>
          <p:cNvSpPr>
            <a:spLocks noChangeShapeType="1"/>
          </p:cNvSpPr>
          <p:nvPr/>
        </p:nvSpPr>
        <p:spPr bwMode="auto">
          <a:xfrm>
            <a:off x="2978150" y="56642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Elipsa 35"/>
          <p:cNvSpPr/>
          <p:nvPr/>
        </p:nvSpPr>
        <p:spPr>
          <a:xfrm>
            <a:off x="2219325" y="5187950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48" name="Text Box 10"/>
          <p:cNvSpPr txBox="1">
            <a:spLocks noChangeArrowheads="1"/>
          </p:cNvSpPr>
          <p:nvPr/>
        </p:nvSpPr>
        <p:spPr bwMode="auto">
          <a:xfrm>
            <a:off x="2146300" y="5184736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 dirty="0">
                <a:latin typeface="Arial" charset="0"/>
              </a:rPr>
              <a:t>D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4081156" y="2641036"/>
            <a:ext cx="568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 dirty="0">
                <a:latin typeface="Arial" charset="0"/>
              </a:rPr>
              <a:t>C</a:t>
            </a:r>
            <a:r>
              <a:rPr lang="hr-HR" sz="2000" i="1" baseline="-25000" dirty="0">
                <a:latin typeface="Arial" charset="0"/>
              </a:rPr>
              <a:t>1</a:t>
            </a:r>
            <a:endParaRPr lang="hr-HR" sz="2000" i="1" dirty="0">
              <a:latin typeface="Arial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 flipV="1">
            <a:off x="674688" y="2692400"/>
            <a:ext cx="213360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2" name="Elipsa 31"/>
          <p:cNvSpPr/>
          <p:nvPr/>
        </p:nvSpPr>
        <p:spPr>
          <a:xfrm>
            <a:off x="663575" y="4246563"/>
            <a:ext cx="5397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52" name="Text Box 10"/>
          <p:cNvSpPr txBox="1">
            <a:spLocks noChangeArrowheads="1"/>
          </p:cNvSpPr>
          <p:nvPr/>
        </p:nvSpPr>
        <p:spPr bwMode="auto">
          <a:xfrm>
            <a:off x="454025" y="3033713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latin typeface="Arial" charset="0"/>
              </a:rPr>
              <a:t>E</a:t>
            </a:r>
          </a:p>
        </p:txBody>
      </p:sp>
      <p:sp>
        <p:nvSpPr>
          <p:cNvPr id="37" name="Elipsa 36"/>
          <p:cNvSpPr/>
          <p:nvPr/>
        </p:nvSpPr>
        <p:spPr>
          <a:xfrm>
            <a:off x="644525" y="3025775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2654300" y="1419225"/>
            <a:ext cx="568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 dirty="0">
                <a:latin typeface="Arial" charset="0"/>
              </a:rPr>
              <a:t>E</a:t>
            </a:r>
            <a:r>
              <a:rPr lang="hr-HR" sz="2000" i="1" baseline="-25000" dirty="0">
                <a:latin typeface="Arial" charset="0"/>
              </a:rPr>
              <a:t>1</a:t>
            </a:r>
            <a:endParaRPr lang="hr-HR" sz="2000" i="1" dirty="0">
              <a:latin typeface="Arial" charset="0"/>
            </a:endParaRPr>
          </a:p>
        </p:txBody>
      </p:sp>
      <p:sp>
        <p:nvSpPr>
          <p:cNvPr id="40" name="Elipsa 39"/>
          <p:cNvSpPr/>
          <p:nvPr/>
        </p:nvSpPr>
        <p:spPr>
          <a:xfrm>
            <a:off x="4171950" y="2660276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9" name="Elipsa 48"/>
          <p:cNvSpPr/>
          <p:nvPr/>
        </p:nvSpPr>
        <p:spPr>
          <a:xfrm>
            <a:off x="2787743" y="142646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1" name="Elipsa 50"/>
          <p:cNvSpPr/>
          <p:nvPr/>
        </p:nvSpPr>
        <p:spPr>
          <a:xfrm>
            <a:off x="4341437" y="3601472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8" name="Ravni poveznik sa strelicom 7"/>
          <p:cNvCxnSpPr/>
          <p:nvPr/>
        </p:nvCxnSpPr>
        <p:spPr>
          <a:xfrm>
            <a:off x="5241073" y="472296"/>
            <a:ext cx="18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Slika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350838"/>
            <a:ext cx="479474" cy="37729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481" y="767329"/>
            <a:ext cx="3250373" cy="386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15104 7.40741E-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17188 0.135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1.38889E-6 -0.1789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 animBg="1"/>
      <p:bldP spid="4121" grpId="1" animBg="1"/>
      <p:bldP spid="44" grpId="0" animBg="1"/>
      <p:bldP spid="44" grpId="1" animBg="1"/>
      <p:bldP spid="4103" grpId="0"/>
      <p:bldP spid="41" grpId="0"/>
      <p:bldP spid="42" grpId="0"/>
      <p:bldP spid="45" grpId="0"/>
      <p:bldP spid="46" grpId="0" animBg="1"/>
      <p:bldP spid="46" grpId="1" animBg="1"/>
      <p:bldP spid="47" grpId="0"/>
      <p:bldP spid="40" grpId="0" animBg="1"/>
      <p:bldP spid="49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lika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566" y="1849106"/>
            <a:ext cx="231469" cy="426114"/>
          </a:xfrm>
          <a:prstGeom prst="rect">
            <a:avLst/>
          </a:prstGeom>
        </p:spPr>
      </p:pic>
      <p:sp>
        <p:nvSpPr>
          <p:cNvPr id="36" name="Zaobljeni pravokutnik 35"/>
          <p:cNvSpPr/>
          <p:nvPr/>
        </p:nvSpPr>
        <p:spPr>
          <a:xfrm>
            <a:off x="1011238" y="5248275"/>
            <a:ext cx="7345362" cy="1373188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56" name="Line 29"/>
          <p:cNvSpPr>
            <a:spLocks noChangeShapeType="1"/>
          </p:cNvSpPr>
          <p:nvPr/>
        </p:nvSpPr>
        <p:spPr bwMode="auto">
          <a:xfrm flipV="1">
            <a:off x="1143000" y="1371600"/>
            <a:ext cx="21336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057" name="Line 32"/>
          <p:cNvSpPr>
            <a:spLocks noChangeShapeType="1"/>
          </p:cNvSpPr>
          <p:nvPr/>
        </p:nvSpPr>
        <p:spPr bwMode="auto">
          <a:xfrm>
            <a:off x="9906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" name="Line 33"/>
          <p:cNvSpPr>
            <a:spLocks noChangeShapeType="1"/>
          </p:cNvSpPr>
          <p:nvPr/>
        </p:nvSpPr>
        <p:spPr bwMode="auto">
          <a:xfrm>
            <a:off x="28956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9" name="Line 34"/>
          <p:cNvSpPr>
            <a:spLocks noChangeShapeType="1"/>
          </p:cNvSpPr>
          <p:nvPr/>
        </p:nvSpPr>
        <p:spPr bwMode="auto">
          <a:xfrm>
            <a:off x="43434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0" name="Text Box 35"/>
          <p:cNvSpPr txBox="1">
            <a:spLocks noChangeArrowheads="1"/>
          </p:cNvSpPr>
          <p:nvPr/>
        </p:nvSpPr>
        <p:spPr bwMode="auto">
          <a:xfrm>
            <a:off x="838200" y="18288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latin typeface="Arial" charset="0"/>
              </a:rPr>
              <a:t>C</a:t>
            </a:r>
          </a:p>
        </p:txBody>
      </p:sp>
      <p:sp>
        <p:nvSpPr>
          <p:cNvPr id="2061" name="Text Box 36"/>
          <p:cNvSpPr txBox="1">
            <a:spLocks noChangeArrowheads="1"/>
          </p:cNvSpPr>
          <p:nvPr/>
        </p:nvSpPr>
        <p:spPr bwMode="auto">
          <a:xfrm>
            <a:off x="2667000" y="27432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latin typeface="Arial" charset="0"/>
              </a:rPr>
              <a:t>D</a:t>
            </a:r>
          </a:p>
        </p:txBody>
      </p:sp>
      <p:sp>
        <p:nvSpPr>
          <p:cNvPr id="2062" name="Text Box 37"/>
          <p:cNvSpPr txBox="1">
            <a:spLocks noChangeArrowheads="1"/>
          </p:cNvSpPr>
          <p:nvPr/>
        </p:nvSpPr>
        <p:spPr bwMode="auto">
          <a:xfrm>
            <a:off x="4191000" y="23622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latin typeface="Arial" charset="0"/>
              </a:rPr>
              <a:t>E</a:t>
            </a:r>
          </a:p>
        </p:txBody>
      </p:sp>
      <p:sp>
        <p:nvSpPr>
          <p:cNvPr id="2063" name="Line 39"/>
          <p:cNvSpPr>
            <a:spLocks noChangeShapeType="1"/>
          </p:cNvSpPr>
          <p:nvPr/>
        </p:nvSpPr>
        <p:spPr bwMode="auto">
          <a:xfrm flipV="1">
            <a:off x="990600" y="228600"/>
            <a:ext cx="213360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 flipV="1">
            <a:off x="2895600" y="1143000"/>
            <a:ext cx="2133600" cy="1600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V="1">
            <a:off x="4343400" y="762000"/>
            <a:ext cx="2133600" cy="1600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381000" y="3205163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000" dirty="0">
                <a:latin typeface="+mn-lt"/>
                <a:cs typeface="+mn-cs"/>
              </a:rPr>
              <a:t>Ovim postupkom smo točkama </a:t>
            </a:r>
            <a:r>
              <a:rPr lang="hr-HR" sz="2000" i="1" dirty="0">
                <a:latin typeface="+mn-lt"/>
                <a:cs typeface="+mn-cs"/>
              </a:rPr>
              <a:t>C</a:t>
            </a:r>
            <a:r>
              <a:rPr lang="hr-HR" sz="2000" dirty="0">
                <a:latin typeface="+mn-lt"/>
                <a:cs typeface="+mn-cs"/>
              </a:rPr>
              <a:t>, </a:t>
            </a:r>
            <a:r>
              <a:rPr lang="hr-HR" sz="2000" i="1" dirty="0">
                <a:latin typeface="+mn-lt"/>
                <a:cs typeface="+mn-cs"/>
              </a:rPr>
              <a:t>D</a:t>
            </a:r>
            <a:r>
              <a:rPr lang="hr-HR" sz="2000" dirty="0">
                <a:latin typeface="+mn-lt"/>
                <a:cs typeface="+mn-cs"/>
              </a:rPr>
              <a:t> i </a:t>
            </a:r>
            <a:r>
              <a:rPr lang="hr-HR" sz="2000" i="1" dirty="0">
                <a:latin typeface="+mn-lt"/>
                <a:cs typeface="+mn-cs"/>
              </a:rPr>
              <a:t>E</a:t>
            </a:r>
            <a:r>
              <a:rPr lang="hr-HR" sz="2000" dirty="0">
                <a:latin typeface="+mn-lt"/>
                <a:cs typeface="+mn-cs"/>
              </a:rPr>
              <a:t> pridružili točke </a:t>
            </a:r>
            <a:r>
              <a:rPr lang="hr-HR" sz="2000" i="1" dirty="0">
                <a:latin typeface="+mn-lt"/>
                <a:cs typeface="+mn-cs"/>
              </a:rPr>
              <a:t>C</a:t>
            </a:r>
            <a:r>
              <a:rPr lang="hr-HR" sz="2000" i="1" baseline="-25000" dirty="0">
                <a:latin typeface="+mn-lt"/>
                <a:cs typeface="+mn-cs"/>
              </a:rPr>
              <a:t>1</a:t>
            </a:r>
            <a:r>
              <a:rPr lang="hr-HR" sz="2000" dirty="0">
                <a:latin typeface="+mn-lt"/>
                <a:cs typeface="+mn-cs"/>
              </a:rPr>
              <a:t>,</a:t>
            </a:r>
            <a:r>
              <a:rPr lang="hr-HR" sz="2000" baseline="-25000" dirty="0">
                <a:latin typeface="+mn-lt"/>
                <a:cs typeface="+mn-cs"/>
              </a:rPr>
              <a:t> </a:t>
            </a:r>
            <a:r>
              <a:rPr lang="hr-HR" sz="2000" i="1" dirty="0">
                <a:latin typeface="+mn-lt"/>
                <a:cs typeface="+mn-cs"/>
              </a:rPr>
              <a:t>D</a:t>
            </a:r>
            <a:r>
              <a:rPr lang="hr-HR" sz="2000" i="1" baseline="-25000" dirty="0">
                <a:latin typeface="+mn-lt"/>
                <a:cs typeface="+mn-cs"/>
              </a:rPr>
              <a:t>1</a:t>
            </a:r>
            <a:r>
              <a:rPr lang="hr-HR" sz="2000" dirty="0">
                <a:latin typeface="+mn-lt"/>
                <a:cs typeface="+mn-cs"/>
              </a:rPr>
              <a:t> i </a:t>
            </a:r>
            <a:r>
              <a:rPr lang="hr-HR" sz="2000" i="1" dirty="0">
                <a:latin typeface="+mn-lt"/>
                <a:cs typeface="+mn-cs"/>
              </a:rPr>
              <a:t>E</a:t>
            </a:r>
            <a:r>
              <a:rPr lang="hr-HR" sz="2000" i="1" baseline="-25000" dirty="0">
                <a:latin typeface="+mn-lt"/>
                <a:cs typeface="+mn-cs"/>
              </a:rPr>
              <a:t>1</a:t>
            </a:r>
            <a:r>
              <a:rPr lang="hr-HR" sz="2000" dirty="0">
                <a:latin typeface="+mn-lt"/>
                <a:cs typeface="+mn-cs"/>
              </a:rPr>
              <a:t>. Kažemo da smo točke </a:t>
            </a:r>
            <a:r>
              <a:rPr lang="hr-HR" sz="2000" i="1" dirty="0">
                <a:latin typeface="+mn-lt"/>
                <a:cs typeface="+mn-cs"/>
              </a:rPr>
              <a:t>C</a:t>
            </a:r>
            <a:r>
              <a:rPr lang="hr-HR" sz="2000" dirty="0">
                <a:latin typeface="+mn-lt"/>
                <a:cs typeface="+mn-cs"/>
              </a:rPr>
              <a:t>, </a:t>
            </a:r>
            <a:r>
              <a:rPr lang="hr-HR" sz="2000" i="1" dirty="0">
                <a:latin typeface="+mn-lt"/>
                <a:cs typeface="+mn-cs"/>
              </a:rPr>
              <a:t>D</a:t>
            </a:r>
            <a:r>
              <a:rPr lang="hr-HR" sz="2000" dirty="0">
                <a:latin typeface="+mn-lt"/>
                <a:cs typeface="+mn-cs"/>
              </a:rPr>
              <a:t> i </a:t>
            </a:r>
            <a:r>
              <a:rPr lang="hr-HR" sz="2000" i="1" dirty="0">
                <a:latin typeface="+mn-lt"/>
                <a:cs typeface="+mn-cs"/>
              </a:rPr>
              <a:t>E</a:t>
            </a:r>
            <a:r>
              <a:rPr lang="hr-HR" sz="2000" dirty="0">
                <a:latin typeface="+mn-lt"/>
                <a:cs typeface="+mn-cs"/>
              </a:rPr>
              <a:t> </a:t>
            </a:r>
            <a:r>
              <a:rPr lang="hr-HR" sz="2000" b="1" dirty="0">
                <a:solidFill>
                  <a:srgbClr val="FF0000"/>
                </a:solidFill>
                <a:latin typeface="+mn-lt"/>
                <a:cs typeface="+mn-cs"/>
              </a:rPr>
              <a:t>translatirali</a:t>
            </a:r>
            <a:r>
              <a:rPr lang="hr-HR" sz="2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hr-HR" sz="2000" dirty="0">
                <a:latin typeface="+mn-lt"/>
                <a:cs typeface="+mn-cs"/>
              </a:rPr>
              <a:t>(</a:t>
            </a:r>
            <a:r>
              <a:rPr lang="hr-HR" sz="2000" b="1" dirty="0">
                <a:solidFill>
                  <a:srgbClr val="FF0000"/>
                </a:solidFill>
                <a:latin typeface="+mn-lt"/>
                <a:cs typeface="+mn-cs"/>
              </a:rPr>
              <a:t>paralelno pomaknuli</a:t>
            </a:r>
            <a:r>
              <a:rPr lang="hr-HR" sz="2000" dirty="0">
                <a:latin typeface="+mn-lt"/>
                <a:cs typeface="+mn-cs"/>
              </a:rPr>
              <a:t>) za vektor    .</a:t>
            </a: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369888" y="4300538"/>
            <a:ext cx="862488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000" dirty="0">
                <a:latin typeface="+mn-lt"/>
                <a:cs typeface="+mn-cs"/>
              </a:rPr>
              <a:t>Taj postupak možemo provesti za svaku točku </a:t>
            </a:r>
            <a:r>
              <a:rPr lang="hr-HR" sz="2000" i="1" dirty="0">
                <a:latin typeface="+mn-lt"/>
                <a:cs typeface="+mn-cs"/>
              </a:rPr>
              <a:t>T</a:t>
            </a:r>
            <a:r>
              <a:rPr lang="hr-HR" sz="2000" dirty="0">
                <a:latin typeface="+mn-lt"/>
                <a:cs typeface="+mn-cs"/>
              </a:rPr>
              <a:t> ravnine.</a:t>
            </a:r>
          </a:p>
          <a:p>
            <a:pPr>
              <a:spcBef>
                <a:spcPct val="50000"/>
              </a:spcBef>
              <a:defRPr/>
            </a:pPr>
            <a:r>
              <a:rPr lang="hr-HR" sz="2000" dirty="0">
                <a:latin typeface="+mn-lt"/>
                <a:cs typeface="+mn-cs"/>
              </a:rPr>
              <a:t>To preslikavanje (pridruživanje) zovemo </a:t>
            </a:r>
            <a:r>
              <a:rPr lang="hr-HR" sz="2000" b="1" dirty="0">
                <a:solidFill>
                  <a:srgbClr val="FF0000"/>
                </a:solidFill>
                <a:latin typeface="+mn-lt"/>
                <a:cs typeface="+mn-cs"/>
              </a:rPr>
              <a:t>translacija za vektor</a:t>
            </a:r>
            <a:r>
              <a:rPr lang="hr-HR" sz="2000" dirty="0">
                <a:latin typeface="+mn-lt"/>
                <a:cs typeface="+mn-cs"/>
              </a:rPr>
              <a:t>   .</a:t>
            </a:r>
          </a:p>
        </p:txBody>
      </p:sp>
      <p:sp>
        <p:nvSpPr>
          <p:cNvPr id="2068" name="Text Box 47"/>
          <p:cNvSpPr txBox="1">
            <a:spLocks noChangeArrowheads="1"/>
          </p:cNvSpPr>
          <p:nvPr/>
        </p:nvSpPr>
        <p:spPr bwMode="auto">
          <a:xfrm>
            <a:off x="3017838" y="149225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latin typeface="Arial" charset="0"/>
              </a:rPr>
              <a:t>C</a:t>
            </a:r>
            <a:r>
              <a:rPr lang="hr-HR" sz="2000" i="1" baseline="-25000">
                <a:latin typeface="Arial" charset="0"/>
              </a:rPr>
              <a:t>1</a:t>
            </a:r>
            <a:endParaRPr lang="hr-HR" sz="2000" i="1">
              <a:latin typeface="Arial" charset="0"/>
            </a:endParaRP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4932363" y="993775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 dirty="0">
                <a:latin typeface="Arial" charset="0"/>
              </a:rPr>
              <a:t>D</a:t>
            </a:r>
            <a:r>
              <a:rPr lang="hr-HR" sz="2000" i="1" baseline="-25000" dirty="0">
                <a:latin typeface="Arial" charset="0"/>
              </a:rPr>
              <a:t>1</a:t>
            </a:r>
            <a:endParaRPr lang="hr-HR" sz="2000" i="1" dirty="0">
              <a:latin typeface="Arial" charset="0"/>
            </a:endParaRP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6345238" y="728662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 dirty="0">
                <a:latin typeface="Arial" charset="0"/>
              </a:rPr>
              <a:t>E</a:t>
            </a:r>
            <a:r>
              <a:rPr lang="hr-HR" sz="2000" i="1" baseline="-25000" dirty="0">
                <a:latin typeface="Arial" charset="0"/>
              </a:rPr>
              <a:t>1</a:t>
            </a:r>
            <a:endParaRPr lang="hr-HR" sz="2000" i="1" dirty="0">
              <a:latin typeface="Arial" charset="0"/>
            </a:endParaRPr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 flipV="1">
            <a:off x="5715000" y="838200"/>
            <a:ext cx="2133600" cy="1600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5507038" y="2395538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solidFill>
                  <a:srgbClr val="0070C0"/>
                </a:solidFill>
                <a:latin typeface="Arial" charset="0"/>
              </a:rPr>
              <a:t>T</a:t>
            </a: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7753350" y="661988"/>
            <a:ext cx="762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solidFill>
                  <a:srgbClr val="0070C0"/>
                </a:solidFill>
                <a:latin typeface="Arial" charset="0"/>
              </a:rPr>
              <a:t>T</a:t>
            </a:r>
            <a:r>
              <a:rPr lang="hr-HR" sz="2000" i="1" baseline="-25000">
                <a:solidFill>
                  <a:srgbClr val="0070C0"/>
                </a:solidFill>
                <a:latin typeface="Arial" charset="0"/>
              </a:rPr>
              <a:t>1</a:t>
            </a:r>
            <a:endParaRPr lang="hr-HR" sz="2000" i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1122363" y="2933700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Elipsa 27"/>
          <p:cNvSpPr/>
          <p:nvPr/>
        </p:nvSpPr>
        <p:spPr>
          <a:xfrm>
            <a:off x="957263" y="180181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2868613" y="2708275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4311650" y="2339975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5708650" y="239553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" name="TekstniOkvir 32"/>
          <p:cNvSpPr txBox="1"/>
          <p:nvPr/>
        </p:nvSpPr>
        <p:spPr>
          <a:xfrm>
            <a:off x="835025" y="5422900"/>
            <a:ext cx="75803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000" b="1" dirty="0">
                <a:latin typeface="+mn-lt"/>
                <a:cs typeface="+mn-cs"/>
              </a:rPr>
              <a:t>Translacija za vektor</a:t>
            </a:r>
            <a:r>
              <a:rPr lang="hr-HR" sz="2000" dirty="0">
                <a:latin typeface="+mn-lt"/>
                <a:cs typeface="+mn-cs"/>
              </a:rPr>
              <a:t>    je preslikavanje koje svakoj točki </a:t>
            </a:r>
            <a:r>
              <a:rPr lang="hr-HR" sz="2000" i="1" dirty="0">
                <a:latin typeface="+mn-lt"/>
                <a:cs typeface="+mn-cs"/>
              </a:rPr>
              <a:t>T </a:t>
            </a:r>
            <a:r>
              <a:rPr lang="hr-HR" sz="2000" dirty="0">
                <a:latin typeface="+mn-lt"/>
                <a:cs typeface="+mn-cs"/>
              </a:rPr>
              <a:t>ravnine</a:t>
            </a:r>
            <a:r>
              <a:rPr lang="hr-HR" sz="2000" i="1" dirty="0">
                <a:latin typeface="+mn-lt"/>
                <a:cs typeface="+mn-cs"/>
              </a:rPr>
              <a:t>  </a:t>
            </a:r>
            <a:r>
              <a:rPr lang="hr-HR" sz="2000" dirty="0">
                <a:latin typeface="+mn-lt"/>
                <a:cs typeface="+mn-cs"/>
              </a:rPr>
              <a:t>pridružuje točku </a:t>
            </a:r>
            <a:r>
              <a:rPr lang="hr-HR" sz="2000" i="1" dirty="0">
                <a:latin typeface="+mn-lt"/>
                <a:cs typeface="+mn-cs"/>
              </a:rPr>
              <a:t>T</a:t>
            </a:r>
            <a:r>
              <a:rPr lang="hr-HR" sz="2000" baseline="-25000" dirty="0">
                <a:latin typeface="+mn-lt"/>
                <a:cs typeface="+mn-cs"/>
              </a:rPr>
              <a:t>1 </a:t>
            </a:r>
            <a:r>
              <a:rPr lang="hr-HR" sz="2000" dirty="0">
                <a:latin typeface="+mn-lt"/>
                <a:cs typeface="+mn-cs"/>
              </a:rPr>
              <a:t>te ravnine tako da je </a:t>
            </a:r>
          </a:p>
        </p:txBody>
      </p:sp>
      <p:sp>
        <p:nvSpPr>
          <p:cNvPr id="34" name="Elipsa 33"/>
          <p:cNvSpPr/>
          <p:nvPr/>
        </p:nvSpPr>
        <p:spPr>
          <a:xfrm>
            <a:off x="4970673" y="1137950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6423025" y="76586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" name="Elipsa 36"/>
          <p:cNvSpPr/>
          <p:nvPr/>
        </p:nvSpPr>
        <p:spPr>
          <a:xfrm>
            <a:off x="7797759" y="827087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8" name="Slika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70" y="3805196"/>
            <a:ext cx="209550" cy="385763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124" y="4739480"/>
            <a:ext cx="209550" cy="385763"/>
          </a:xfrm>
          <a:prstGeom prst="rect">
            <a:avLst/>
          </a:prstGeom>
        </p:spPr>
      </p:pic>
      <p:pic>
        <p:nvPicPr>
          <p:cNvPr id="40" name="Slika 3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B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800475" y="5415445"/>
            <a:ext cx="209550" cy="38576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6066632"/>
            <a:ext cx="126682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088" grpId="0" animBg="1"/>
      <p:bldP spid="2089" grpId="0" animBg="1"/>
      <p:bldP spid="2090" grpId="0"/>
      <p:bldP spid="2092" grpId="0"/>
      <p:bldP spid="2096" grpId="0" autoUpdateAnimBg="0"/>
      <p:bldP spid="2097" grpId="0" autoUpdateAnimBg="0"/>
      <p:bldP spid="2098" grpId="0" animBg="1"/>
      <p:bldP spid="2099" grpId="0"/>
      <p:bldP spid="2100" grpId="0" autoUpdateAnimBg="0"/>
      <p:bldP spid="31" grpId="0" animBg="1"/>
      <p:bldP spid="33" grpId="0"/>
      <p:bldP spid="34" grpId="0" animBg="1"/>
      <p:bldP spid="35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" name="Slika 215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853" y="1724637"/>
            <a:ext cx="296471" cy="360000"/>
          </a:xfrm>
          <a:prstGeom prst="rect">
            <a:avLst/>
          </a:prstGeom>
        </p:spPr>
      </p:pic>
      <p:pic>
        <p:nvPicPr>
          <p:cNvPr id="43" name="Slika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8" y="1635683"/>
            <a:ext cx="296471" cy="334972"/>
          </a:xfrm>
          <a:prstGeom prst="rect">
            <a:avLst/>
          </a:prstGeom>
        </p:spPr>
      </p:pic>
      <p:sp>
        <p:nvSpPr>
          <p:cNvPr id="22" name="TekstniOkvir 21"/>
          <p:cNvSpPr txBox="1"/>
          <p:nvPr/>
        </p:nvSpPr>
        <p:spPr>
          <a:xfrm>
            <a:off x="4792663" y="1832014"/>
            <a:ext cx="4110037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000" dirty="0" smtClean="0">
                <a:latin typeface="+mj-lt"/>
                <a:cs typeface="+mn-cs"/>
              </a:rPr>
              <a:t>Točka </a:t>
            </a:r>
            <a:r>
              <a:rPr lang="hr-HR" sz="2000" b="1" i="1" dirty="0">
                <a:solidFill>
                  <a:srgbClr val="0070C0"/>
                </a:solidFill>
                <a:latin typeface="+mn-lt"/>
                <a:cs typeface="+mn-cs"/>
              </a:rPr>
              <a:t>T</a:t>
            </a:r>
            <a:r>
              <a:rPr lang="hr-HR" sz="2000" b="1" i="1" baseline="-25000" dirty="0">
                <a:solidFill>
                  <a:srgbClr val="0070C0"/>
                </a:solidFill>
                <a:latin typeface="+mn-lt"/>
                <a:cs typeface="+mn-cs"/>
              </a:rPr>
              <a:t>1 </a:t>
            </a:r>
            <a:r>
              <a:rPr lang="hr-HR" sz="2000" i="1" baseline="-250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2000" dirty="0">
                <a:latin typeface="+mn-lt"/>
                <a:cs typeface="+mn-cs"/>
              </a:rPr>
              <a:t>je slika točke </a:t>
            </a:r>
            <a:r>
              <a:rPr lang="hr-HR" sz="2000" b="1" i="1" dirty="0">
                <a:solidFill>
                  <a:srgbClr val="0070C0"/>
                </a:solidFill>
                <a:latin typeface="+mn-lt"/>
                <a:cs typeface="+mn-cs"/>
              </a:rPr>
              <a:t>T</a:t>
            </a:r>
            <a:r>
              <a:rPr lang="hr-HR" sz="2000" i="1" dirty="0">
                <a:latin typeface="+mn-lt"/>
                <a:cs typeface="+mn-cs"/>
              </a:rPr>
              <a:t> </a:t>
            </a:r>
            <a:r>
              <a:rPr lang="hr-HR" sz="2000" dirty="0">
                <a:latin typeface="+mn-lt"/>
                <a:cs typeface="+mn-cs"/>
              </a:rPr>
              <a:t>pri translaciji za </a:t>
            </a:r>
            <a:r>
              <a:rPr lang="hr-HR" sz="2000" dirty="0" smtClean="0">
                <a:latin typeface="+mn-lt"/>
                <a:cs typeface="+mn-cs"/>
              </a:rPr>
              <a:t>vektor </a:t>
            </a:r>
            <a:r>
              <a:rPr lang="hr-HR" sz="2000" i="1" dirty="0" smtClean="0">
                <a:latin typeface="+mn-lt"/>
                <a:cs typeface="+mn-cs"/>
              </a:rPr>
              <a:t>a</a:t>
            </a:r>
            <a:r>
              <a:rPr lang="hr-HR" sz="2000" dirty="0" smtClean="0">
                <a:latin typeface="+mn-lt"/>
                <a:cs typeface="+mn-cs"/>
              </a:rPr>
              <a:t> </a:t>
            </a:r>
            <a:r>
              <a:rPr lang="hr-HR" sz="2000" i="1" dirty="0" smtClean="0">
                <a:latin typeface="+mn-lt"/>
                <a:cs typeface="+mn-cs"/>
              </a:rPr>
              <a:t>. </a:t>
            </a:r>
            <a:r>
              <a:rPr lang="hr-HR" sz="2000" i="1" dirty="0" smtClean="0">
                <a:solidFill>
                  <a:srgbClr val="0070C0"/>
                </a:solidFill>
                <a:cs typeface="+mn-cs"/>
              </a:rPr>
              <a:t> </a:t>
            </a:r>
            <a:endParaRPr lang="hr-HR" sz="2000" i="1" dirty="0">
              <a:solidFill>
                <a:srgbClr val="0070C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hr-HR" sz="2000" i="1" dirty="0">
                <a:solidFill>
                  <a:srgbClr val="0070C0"/>
                </a:solidFill>
                <a:cs typeface="+mn-cs"/>
              </a:rPr>
              <a:t> </a:t>
            </a:r>
            <a:r>
              <a:rPr lang="hr-HR" sz="2000" i="1" dirty="0" smtClean="0">
                <a:solidFill>
                  <a:srgbClr val="0070C0"/>
                </a:solidFill>
                <a:latin typeface="+mn-lt"/>
                <a:cs typeface="+mn-cs"/>
              </a:rPr>
              <a:t>a </a:t>
            </a:r>
            <a:r>
              <a:rPr lang="hr-HR" sz="2000" i="1" dirty="0" smtClean="0">
                <a:solidFill>
                  <a:srgbClr val="0070C0"/>
                </a:solidFill>
                <a:cs typeface="+mn-cs"/>
              </a:rPr>
              <a:t>  – </a:t>
            </a:r>
            <a:r>
              <a:rPr lang="hr-HR" sz="2000" i="1" dirty="0" smtClean="0">
                <a:solidFill>
                  <a:srgbClr val="0070C0"/>
                </a:solidFill>
                <a:latin typeface="+mn-lt"/>
                <a:cs typeface="+mn-cs"/>
              </a:rPr>
              <a:t>vektor translacije</a:t>
            </a:r>
            <a:endParaRPr lang="hr-HR" sz="2000" b="1" i="1" dirty="0">
              <a:solidFill>
                <a:srgbClr val="0070C0"/>
              </a:solidFill>
              <a:latin typeface="Book Antiqua" panose="02040602050305030304" pitchFamily="18" charset="0"/>
              <a:cs typeface="+mn-cs"/>
            </a:endParaRPr>
          </a:p>
        </p:txBody>
      </p:sp>
      <p:sp>
        <p:nvSpPr>
          <p:cNvPr id="3079" name="Line 29"/>
          <p:cNvSpPr>
            <a:spLocks noChangeShapeType="1"/>
          </p:cNvSpPr>
          <p:nvPr/>
        </p:nvSpPr>
        <p:spPr bwMode="auto">
          <a:xfrm flipV="1">
            <a:off x="219075" y="1189038"/>
            <a:ext cx="21336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50"/>
          <p:cNvSpPr>
            <a:spLocks noChangeShapeType="1"/>
          </p:cNvSpPr>
          <p:nvPr/>
        </p:nvSpPr>
        <p:spPr bwMode="auto">
          <a:xfrm flipV="1">
            <a:off x="2983230" y="881063"/>
            <a:ext cx="2133600" cy="1600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51"/>
          <p:cNvSpPr txBox="1">
            <a:spLocks noChangeArrowheads="1"/>
          </p:cNvSpPr>
          <p:nvPr/>
        </p:nvSpPr>
        <p:spPr bwMode="auto">
          <a:xfrm>
            <a:off x="2765425" y="24384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solidFill>
                  <a:srgbClr val="0070C0"/>
                </a:solidFill>
                <a:latin typeface="Arial" charset="0"/>
              </a:rPr>
              <a:t>T</a:t>
            </a:r>
          </a:p>
        </p:txBody>
      </p:sp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5032375" y="601663"/>
            <a:ext cx="762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solidFill>
                  <a:srgbClr val="0070C0"/>
                </a:solidFill>
                <a:latin typeface="Arial" charset="0"/>
              </a:rPr>
              <a:t>T</a:t>
            </a:r>
            <a:r>
              <a:rPr lang="hr-HR" sz="2000" i="1" baseline="-25000">
                <a:solidFill>
                  <a:srgbClr val="0070C0"/>
                </a:solidFill>
                <a:latin typeface="Arial" charset="0"/>
              </a:rPr>
              <a:t>1</a:t>
            </a:r>
            <a:endParaRPr lang="hr-HR" sz="2000" i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0" y="27559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latin typeface="Arial" charset="0"/>
              </a:rPr>
              <a:t>A</a:t>
            </a:r>
          </a:p>
        </p:txBody>
      </p:sp>
      <p:sp>
        <p:nvSpPr>
          <p:cNvPr id="3084" name="Text Box 10"/>
          <p:cNvSpPr txBox="1">
            <a:spLocks noChangeArrowheads="1"/>
          </p:cNvSpPr>
          <p:nvPr/>
        </p:nvSpPr>
        <p:spPr bwMode="auto">
          <a:xfrm>
            <a:off x="2092325" y="842963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latin typeface="Arial" charset="0"/>
              </a:rPr>
              <a:t>B</a:t>
            </a:r>
          </a:p>
        </p:txBody>
      </p:sp>
      <p:cxnSp>
        <p:nvCxnSpPr>
          <p:cNvPr id="15" name="Ravni poveznik 14"/>
          <p:cNvCxnSpPr/>
          <p:nvPr/>
        </p:nvCxnSpPr>
        <p:spPr>
          <a:xfrm rot="5400000" flipH="1" flipV="1">
            <a:off x="3554413" y="-320675"/>
            <a:ext cx="306387" cy="275431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/>
          <p:cNvCxnSpPr/>
          <p:nvPr/>
        </p:nvCxnSpPr>
        <p:spPr>
          <a:xfrm rot="5400000" flipH="1" flipV="1">
            <a:off x="1504950" y="1252538"/>
            <a:ext cx="307975" cy="275272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196850" y="275113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2967038" y="2438400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3776587" y="44831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000" dirty="0" smtClean="0">
                <a:latin typeface="+mn-lt"/>
                <a:cs typeface="+mn-cs"/>
              </a:rPr>
              <a:t>četverokut</a:t>
            </a:r>
            <a:r>
              <a:rPr lang="hr-HR" sz="2000" i="1" dirty="0">
                <a:latin typeface="+mn-lt"/>
                <a:cs typeface="+mn-cs"/>
              </a:rPr>
              <a:t>  ATT</a:t>
            </a:r>
            <a:r>
              <a:rPr lang="hr-HR" sz="2000" i="1" baseline="-25000" dirty="0">
                <a:latin typeface="+mn-lt"/>
                <a:cs typeface="+mn-cs"/>
              </a:rPr>
              <a:t>1</a:t>
            </a:r>
            <a:r>
              <a:rPr lang="hr-HR" sz="2000" i="1" dirty="0">
                <a:latin typeface="+mn-lt"/>
                <a:cs typeface="+mn-cs"/>
              </a:rPr>
              <a:t>B je </a:t>
            </a:r>
            <a:r>
              <a:rPr lang="hr-HR" sz="2000" dirty="0" smtClean="0">
                <a:latin typeface="+mn-lt"/>
                <a:cs typeface="+mn-cs"/>
              </a:rPr>
              <a:t>paralelogram</a:t>
            </a:r>
            <a:endParaRPr lang="hr-HR" sz="2000" dirty="0">
              <a:latin typeface="+mn-lt"/>
              <a:cs typeface="+mn-cs"/>
            </a:endParaRPr>
          </a:p>
        </p:txBody>
      </p:sp>
      <p:sp>
        <p:nvSpPr>
          <p:cNvPr id="17" name="TekstniOkvir 16"/>
          <p:cNvSpPr txBox="1">
            <a:spLocks noChangeArrowheads="1"/>
          </p:cNvSpPr>
          <p:nvPr/>
        </p:nvSpPr>
        <p:spPr bwMode="auto">
          <a:xfrm>
            <a:off x="1655687" y="4124325"/>
            <a:ext cx="1531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i="1">
                <a:latin typeface="Arial" charset="0"/>
              </a:rPr>
              <a:t>AB</a:t>
            </a:r>
            <a:r>
              <a:rPr lang="hr-HR">
                <a:latin typeface="Arial" charset="0"/>
              </a:rPr>
              <a:t> || </a:t>
            </a:r>
            <a:r>
              <a:rPr lang="hr-HR" i="1">
                <a:latin typeface="Arial" charset="0"/>
              </a:rPr>
              <a:t>TT</a:t>
            </a:r>
            <a:r>
              <a:rPr lang="hr-HR" i="1" baseline="-25000">
                <a:latin typeface="Arial" charset="0"/>
              </a:rPr>
              <a:t>1</a:t>
            </a:r>
            <a:endParaRPr lang="hr-HR" i="1">
              <a:latin typeface="Arial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1474712" y="4681537"/>
            <a:ext cx="18669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i="1" dirty="0">
                <a:latin typeface="+mn-lt"/>
                <a:cs typeface="+mn-cs"/>
              </a:rPr>
              <a:t>|AB</a:t>
            </a:r>
            <a:r>
              <a:rPr lang="hr-HR" dirty="0">
                <a:latin typeface="+mn-lt"/>
                <a:cs typeface="+mn-cs"/>
              </a:rPr>
              <a:t>| = |</a:t>
            </a:r>
            <a:r>
              <a:rPr lang="hr-HR" i="1" dirty="0">
                <a:latin typeface="+mn-lt"/>
                <a:cs typeface="+mn-cs"/>
              </a:rPr>
              <a:t>TT</a:t>
            </a:r>
            <a:r>
              <a:rPr lang="hr-HR" i="1" baseline="-25000" dirty="0">
                <a:latin typeface="+mn-lt"/>
                <a:cs typeface="+mn-cs"/>
              </a:rPr>
              <a:t>1</a:t>
            </a:r>
            <a:r>
              <a:rPr lang="hr-HR" i="1" dirty="0">
                <a:latin typeface="+mn-lt"/>
                <a:cs typeface="+mn-cs"/>
              </a:rPr>
              <a:t>|</a:t>
            </a:r>
          </a:p>
        </p:txBody>
      </p:sp>
      <p:sp>
        <p:nvSpPr>
          <p:cNvPr id="19" name="Desna vitičasta zagrada 18"/>
          <p:cNvSpPr/>
          <p:nvPr/>
        </p:nvSpPr>
        <p:spPr>
          <a:xfrm>
            <a:off x="3379712" y="4124325"/>
            <a:ext cx="212725" cy="120491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cs typeface="Arial" pitchFamily="34" charset="0"/>
            </a:endParaRPr>
          </a:p>
        </p:txBody>
      </p:sp>
      <p:cxnSp>
        <p:nvCxnSpPr>
          <p:cNvPr id="23" name="Ravni poveznik 22"/>
          <p:cNvCxnSpPr/>
          <p:nvPr/>
        </p:nvCxnSpPr>
        <p:spPr>
          <a:xfrm>
            <a:off x="1800149" y="4146550"/>
            <a:ext cx="3952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>
            <a:off x="2522462" y="4146550"/>
            <a:ext cx="395287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a 20"/>
          <p:cNvGrpSpPr/>
          <p:nvPr/>
        </p:nvGrpSpPr>
        <p:grpSpPr>
          <a:xfrm>
            <a:off x="5027329" y="3075879"/>
            <a:ext cx="2281572" cy="468196"/>
            <a:chOff x="5027329" y="3075879"/>
            <a:chExt cx="2281572" cy="468196"/>
          </a:xfrm>
        </p:grpSpPr>
        <p:sp>
          <p:nvSpPr>
            <p:cNvPr id="12" name="TekstniOkvir 11"/>
            <p:cNvSpPr txBox="1"/>
            <p:nvPr/>
          </p:nvSpPr>
          <p:spPr>
            <a:xfrm>
              <a:off x="5027329" y="3075879"/>
              <a:ext cx="2281572" cy="46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i="1" dirty="0" smtClean="0">
                  <a:solidFill>
                    <a:srgbClr val="FF0000"/>
                  </a:solidFill>
                  <a:latin typeface="+mn-lt"/>
                </a:rPr>
                <a:t>AB = TT</a:t>
              </a:r>
              <a:r>
                <a:rPr lang="hr-HR" i="1" baseline="-25000" dirty="0" smtClean="0">
                  <a:solidFill>
                    <a:srgbClr val="FF0000"/>
                  </a:solidFill>
                  <a:latin typeface="+mn-lt"/>
                </a:rPr>
                <a:t>1</a:t>
              </a:r>
              <a:endParaRPr lang="hr-HR" i="1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4" name="Ravni poveznik sa strelicom 13"/>
            <p:cNvCxnSpPr/>
            <p:nvPr/>
          </p:nvCxnSpPr>
          <p:spPr>
            <a:xfrm>
              <a:off x="5161155" y="3114753"/>
              <a:ext cx="396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vni poveznik sa strelicom 34"/>
            <p:cNvCxnSpPr/>
            <p:nvPr/>
          </p:nvCxnSpPr>
          <p:spPr>
            <a:xfrm>
              <a:off x="5892058" y="3114753"/>
              <a:ext cx="396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Ravni poveznik sa strelicom 35"/>
          <p:cNvCxnSpPr/>
          <p:nvPr/>
        </p:nvCxnSpPr>
        <p:spPr>
          <a:xfrm>
            <a:off x="4940853" y="2672926"/>
            <a:ext cx="180000" cy="0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sa strelicom 36"/>
          <p:cNvCxnSpPr/>
          <p:nvPr/>
        </p:nvCxnSpPr>
        <p:spPr>
          <a:xfrm>
            <a:off x="7117471" y="2212009"/>
            <a:ext cx="18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a 43"/>
          <p:cNvSpPr/>
          <p:nvPr/>
        </p:nvSpPr>
        <p:spPr>
          <a:xfrm>
            <a:off x="5062348" y="876300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utoUpdateAnimBg="0"/>
      <p:bldP spid="16" grpId="0"/>
      <p:bldP spid="17" grpId="0"/>
      <p:bldP spid="18" grpId="0"/>
      <p:bldP spid="19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19"/>
          <p:cNvSpPr>
            <a:spLocks noChangeShapeType="1"/>
          </p:cNvSpPr>
          <p:nvPr/>
        </p:nvSpPr>
        <p:spPr bwMode="auto">
          <a:xfrm flipV="1">
            <a:off x="1504950" y="2898775"/>
            <a:ext cx="1695450" cy="1085850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3473450" y="1917700"/>
            <a:ext cx="352425" cy="10715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957924" y="303308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000" dirty="0">
                <a:latin typeface="+mn-lt"/>
                <a:cs typeface="+mn-cs"/>
              </a:rPr>
              <a:t>kao na slici.</a:t>
            </a:r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 flipV="1">
            <a:off x="1168400" y="1863725"/>
            <a:ext cx="1684338" cy="10779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Text Box 21"/>
          <p:cNvSpPr txBox="1">
            <a:spLocks noChangeArrowheads="1"/>
          </p:cNvSpPr>
          <p:nvPr/>
        </p:nvSpPr>
        <p:spPr bwMode="auto">
          <a:xfrm>
            <a:off x="933450" y="2589213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latin typeface="Arial" charset="0"/>
              </a:rPr>
              <a:t>A</a:t>
            </a:r>
          </a:p>
        </p:txBody>
      </p:sp>
      <p:sp>
        <p:nvSpPr>
          <p:cNvPr id="4114" name="Text Box 22"/>
          <p:cNvSpPr txBox="1">
            <a:spLocks noChangeArrowheads="1"/>
          </p:cNvSpPr>
          <p:nvPr/>
        </p:nvSpPr>
        <p:spPr bwMode="auto">
          <a:xfrm>
            <a:off x="2636838" y="1517650"/>
            <a:ext cx="520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latin typeface="Arial" charset="0"/>
              </a:rPr>
              <a:t>B</a:t>
            </a:r>
          </a:p>
        </p:txBody>
      </p:sp>
      <p:sp>
        <p:nvSpPr>
          <p:cNvPr id="4115" name="Text Box 23"/>
          <p:cNvSpPr txBox="1">
            <a:spLocks noChangeArrowheads="1"/>
          </p:cNvSpPr>
          <p:nvPr/>
        </p:nvSpPr>
        <p:spPr bwMode="auto">
          <a:xfrm>
            <a:off x="3292475" y="155575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4116" name="Text Box 24"/>
          <p:cNvSpPr txBox="1">
            <a:spLocks noChangeArrowheads="1"/>
          </p:cNvSpPr>
          <p:nvPr/>
        </p:nvSpPr>
        <p:spPr bwMode="auto">
          <a:xfrm>
            <a:off x="3748088" y="2844800"/>
            <a:ext cx="455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solidFill>
                  <a:srgbClr val="FF0000"/>
                </a:solidFill>
                <a:latin typeface="Arial" charset="0"/>
              </a:rPr>
              <a:t>D</a:t>
            </a:r>
          </a:p>
        </p:txBody>
      </p:sp>
      <p:sp>
        <p:nvSpPr>
          <p:cNvPr id="4117" name="Line 25"/>
          <p:cNvSpPr>
            <a:spLocks noChangeShapeType="1"/>
          </p:cNvSpPr>
          <p:nvPr/>
        </p:nvSpPr>
        <p:spPr bwMode="auto">
          <a:xfrm>
            <a:off x="3473450" y="1917700"/>
            <a:ext cx="352425" cy="10715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4754563" y="1419225"/>
            <a:ext cx="3657600" cy="1076325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hr-HR" sz="2000" dirty="0">
                <a:solidFill>
                  <a:srgbClr val="FF0000"/>
                </a:solidFill>
                <a:latin typeface="+mn-lt"/>
                <a:cs typeface="+mn-cs"/>
              </a:rPr>
              <a:t>Dužinu translatiramo tako da translatiramo njene rubne točke. </a:t>
            </a: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3475038" y="1912938"/>
            <a:ext cx="350837" cy="107156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5" name="Elipsa 24"/>
          <p:cNvSpPr/>
          <p:nvPr/>
        </p:nvSpPr>
        <p:spPr>
          <a:xfrm>
            <a:off x="1141413" y="2916238"/>
            <a:ext cx="5397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2816225" y="1841500"/>
            <a:ext cx="5397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3443288" y="1898650"/>
            <a:ext cx="5397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3074988" y="2859088"/>
            <a:ext cx="520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solidFill>
                  <a:srgbClr val="0070C0"/>
                </a:solidFill>
                <a:latin typeface="Arial" charset="0"/>
              </a:rPr>
              <a:t>B</a:t>
            </a:r>
            <a:r>
              <a:rPr lang="hr-HR" sz="2000" i="1" baseline="-25000">
                <a:solidFill>
                  <a:srgbClr val="0070C0"/>
                </a:solidFill>
                <a:latin typeface="Arial" charset="0"/>
              </a:rPr>
              <a:t>1</a:t>
            </a:r>
            <a:endParaRPr lang="hr-HR" sz="2000" i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203325" y="3881438"/>
            <a:ext cx="520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i="1">
                <a:solidFill>
                  <a:srgbClr val="0070C0"/>
                </a:solidFill>
                <a:latin typeface="Arial" charset="0"/>
              </a:rPr>
              <a:t>A</a:t>
            </a:r>
            <a:r>
              <a:rPr lang="hr-HR" sz="2000" i="1" baseline="-25000">
                <a:solidFill>
                  <a:srgbClr val="0070C0"/>
                </a:solidFill>
                <a:latin typeface="Arial" charset="0"/>
              </a:rPr>
              <a:t>1</a:t>
            </a:r>
            <a:endParaRPr lang="hr-HR" sz="2000" i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8" name="Elipsa 37"/>
          <p:cNvSpPr/>
          <p:nvPr/>
        </p:nvSpPr>
        <p:spPr>
          <a:xfrm>
            <a:off x="3162300" y="2886075"/>
            <a:ext cx="5397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" name="Elipsa 38"/>
          <p:cNvSpPr/>
          <p:nvPr/>
        </p:nvSpPr>
        <p:spPr>
          <a:xfrm>
            <a:off x="1493838" y="3959225"/>
            <a:ext cx="5397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sr-Latn-CS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2400300" y="303213"/>
            <a:ext cx="1803400" cy="400110"/>
            <a:chOff x="2400300" y="303213"/>
            <a:chExt cx="1803400" cy="400110"/>
          </a:xfrm>
        </p:grpSpPr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2400300" y="303213"/>
              <a:ext cx="1803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r-HR" sz="2000" dirty="0">
                  <a:latin typeface="+mn-lt"/>
                  <a:cs typeface="+mn-cs"/>
                </a:rPr>
                <a:t>   i vektor </a:t>
              </a:r>
              <a:r>
                <a:rPr lang="hr-HR" sz="2000" i="1" dirty="0" smtClean="0">
                  <a:latin typeface="+mn-lt"/>
                  <a:cs typeface="+mn-cs"/>
                </a:rPr>
                <a:t>CD</a:t>
              </a:r>
              <a:r>
                <a:rPr lang="hr-HR" sz="2000" dirty="0" smtClean="0">
                  <a:latin typeface="+mn-lt"/>
                  <a:cs typeface="+mn-cs"/>
                </a:rPr>
                <a:t>             </a:t>
              </a:r>
              <a:endParaRPr lang="hr-HR" sz="2000" dirty="0">
                <a:latin typeface="+mn-lt"/>
                <a:cs typeface="+mn-cs"/>
              </a:endParaRPr>
            </a:p>
          </p:txBody>
        </p:sp>
        <p:cxnSp>
          <p:nvCxnSpPr>
            <p:cNvPr id="35" name="Ravni poveznik sa strelicom 34"/>
            <p:cNvCxnSpPr/>
            <p:nvPr/>
          </p:nvCxnSpPr>
          <p:spPr>
            <a:xfrm>
              <a:off x="3638494" y="344995"/>
              <a:ext cx="32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a 1"/>
          <p:cNvGrpSpPr/>
          <p:nvPr/>
        </p:nvGrpSpPr>
        <p:grpSpPr>
          <a:xfrm>
            <a:off x="268287" y="314325"/>
            <a:ext cx="2659063" cy="400110"/>
            <a:chOff x="268287" y="314325"/>
            <a:chExt cx="2659063" cy="400110"/>
          </a:xfrm>
        </p:grpSpPr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268287" y="314325"/>
              <a:ext cx="26590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r-HR" sz="2000" dirty="0">
                  <a:latin typeface="+mn-lt"/>
                  <a:cs typeface="+mn-cs"/>
                </a:rPr>
                <a:t>Nacrtajte </a:t>
              </a:r>
              <a:r>
                <a:rPr lang="hr-HR" sz="2000" dirty="0" smtClean="0">
                  <a:latin typeface="+mn-lt"/>
                  <a:cs typeface="+mn-cs"/>
                </a:rPr>
                <a:t>dužinu </a:t>
              </a:r>
              <a:r>
                <a:rPr lang="hr-HR" sz="2000" i="1" dirty="0" smtClean="0">
                  <a:latin typeface="+mn-lt"/>
                  <a:cs typeface="+mn-cs"/>
                </a:rPr>
                <a:t>AB </a:t>
              </a:r>
              <a:endParaRPr lang="hr-HR" sz="2000" i="1" dirty="0">
                <a:latin typeface="+mn-lt"/>
                <a:cs typeface="+mn-cs"/>
              </a:endParaRPr>
            </a:p>
          </p:txBody>
        </p:sp>
        <p:cxnSp>
          <p:nvCxnSpPr>
            <p:cNvPr id="37" name="Ravni poveznik sa strelicom 36"/>
            <p:cNvCxnSpPr/>
            <p:nvPr/>
          </p:nvCxnSpPr>
          <p:spPr>
            <a:xfrm>
              <a:off x="2290804" y="367029"/>
              <a:ext cx="32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a 8"/>
          <p:cNvGrpSpPr/>
          <p:nvPr/>
        </p:nvGrpSpPr>
        <p:grpSpPr>
          <a:xfrm>
            <a:off x="226785" y="780960"/>
            <a:ext cx="2987675" cy="400050"/>
            <a:chOff x="226785" y="780960"/>
            <a:chExt cx="2987675" cy="400050"/>
          </a:xfrm>
        </p:grpSpPr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226785" y="780960"/>
              <a:ext cx="29876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r-HR" sz="2000" dirty="0">
                  <a:latin typeface="+mn-lt"/>
                  <a:cs typeface="+mn-cs"/>
                </a:rPr>
                <a:t>Translatiraj </a:t>
              </a:r>
              <a:r>
                <a:rPr lang="hr-HR" sz="2000" dirty="0" smtClean="0">
                  <a:latin typeface="+mn-lt"/>
                  <a:cs typeface="+mn-cs"/>
                </a:rPr>
                <a:t>dužinu </a:t>
              </a:r>
              <a:r>
                <a:rPr lang="hr-HR" sz="2000" i="1" dirty="0" smtClean="0">
                  <a:latin typeface="+mn-lt"/>
                  <a:cs typeface="+mn-cs"/>
                </a:rPr>
                <a:t>AB</a:t>
              </a:r>
              <a:r>
                <a:rPr lang="hr-HR" sz="2000" dirty="0" smtClean="0">
                  <a:latin typeface="+mn-lt"/>
                  <a:cs typeface="+mn-cs"/>
                </a:rPr>
                <a:t>  </a:t>
              </a:r>
              <a:endParaRPr lang="hr-HR" sz="2000" dirty="0">
                <a:latin typeface="+mn-lt"/>
                <a:cs typeface="+mn-cs"/>
              </a:endParaRPr>
            </a:p>
          </p:txBody>
        </p:sp>
        <p:cxnSp>
          <p:nvCxnSpPr>
            <p:cNvPr id="40" name="Ravni poveznik sa strelicom 39"/>
            <p:cNvCxnSpPr/>
            <p:nvPr/>
          </p:nvCxnSpPr>
          <p:spPr>
            <a:xfrm>
              <a:off x="2492225" y="826664"/>
              <a:ext cx="32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a 9"/>
          <p:cNvGrpSpPr/>
          <p:nvPr/>
        </p:nvGrpSpPr>
        <p:grpSpPr>
          <a:xfrm>
            <a:off x="2760435" y="780960"/>
            <a:ext cx="1756117" cy="400110"/>
            <a:chOff x="2760435" y="780960"/>
            <a:chExt cx="1756117" cy="400110"/>
          </a:xfrm>
        </p:grpSpPr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2760435" y="780960"/>
              <a:ext cx="17561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r-HR" sz="2000" dirty="0">
                  <a:latin typeface="+mn-lt"/>
                  <a:cs typeface="+mn-cs"/>
                </a:rPr>
                <a:t>za </a:t>
              </a:r>
              <a:r>
                <a:rPr lang="hr-HR" sz="2000" dirty="0" smtClean="0">
                  <a:latin typeface="+mn-lt"/>
                  <a:cs typeface="+mn-cs"/>
                </a:rPr>
                <a:t>vektor </a:t>
              </a:r>
              <a:r>
                <a:rPr lang="hr-HR" sz="2000" i="1" dirty="0" smtClean="0">
                  <a:latin typeface="+mn-lt"/>
                  <a:cs typeface="+mn-cs"/>
                </a:rPr>
                <a:t>CD.</a:t>
              </a:r>
              <a:endParaRPr lang="hr-HR" sz="2000" i="1" dirty="0">
                <a:latin typeface="+mn-lt"/>
                <a:cs typeface="+mn-cs"/>
              </a:endParaRPr>
            </a:p>
          </p:txBody>
        </p:sp>
        <p:cxnSp>
          <p:nvCxnSpPr>
            <p:cNvPr id="41" name="Ravni poveznik sa strelicom 40"/>
            <p:cNvCxnSpPr/>
            <p:nvPr/>
          </p:nvCxnSpPr>
          <p:spPr>
            <a:xfrm>
              <a:off x="3995471" y="826664"/>
              <a:ext cx="32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a 10"/>
          <p:cNvGrpSpPr/>
          <p:nvPr/>
        </p:nvGrpSpPr>
        <p:grpSpPr>
          <a:xfrm>
            <a:off x="4711700" y="2708275"/>
            <a:ext cx="3165475" cy="400050"/>
            <a:chOff x="4711700" y="2708275"/>
            <a:chExt cx="3165475" cy="400050"/>
          </a:xfrm>
        </p:grpSpPr>
        <p:sp>
          <p:nvSpPr>
            <p:cNvPr id="32" name="TekstniOkvir 31"/>
            <p:cNvSpPr txBox="1"/>
            <p:nvPr/>
          </p:nvSpPr>
          <p:spPr>
            <a:xfrm>
              <a:off x="4711700" y="2708275"/>
              <a:ext cx="3165475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r-HR" sz="2000" dirty="0">
                  <a:latin typeface="+mn-lt"/>
                  <a:cs typeface="+mn-cs"/>
                </a:rPr>
                <a:t>Sve točke dužine </a:t>
              </a:r>
              <a:r>
                <a:rPr lang="hr-HR" sz="2000" i="1" dirty="0" smtClean="0">
                  <a:latin typeface="+mn-lt"/>
                  <a:cs typeface="+mn-cs"/>
                </a:rPr>
                <a:t>AB </a:t>
              </a:r>
              <a:endParaRPr lang="hr-HR" sz="2000" i="1" dirty="0">
                <a:latin typeface="+mn-lt"/>
                <a:cs typeface="+mn-cs"/>
              </a:endParaRPr>
            </a:p>
          </p:txBody>
        </p:sp>
        <p:cxnSp>
          <p:nvCxnSpPr>
            <p:cNvPr id="42" name="Ravni poveznik sa strelicom 41"/>
            <p:cNvCxnSpPr/>
            <p:nvPr/>
          </p:nvCxnSpPr>
          <p:spPr>
            <a:xfrm>
              <a:off x="6838935" y="2767681"/>
              <a:ext cx="32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a 11"/>
          <p:cNvGrpSpPr/>
          <p:nvPr/>
        </p:nvGrpSpPr>
        <p:grpSpPr>
          <a:xfrm>
            <a:off x="4711700" y="3122613"/>
            <a:ext cx="4432300" cy="400110"/>
            <a:chOff x="4711700" y="3122613"/>
            <a:chExt cx="4432300" cy="400110"/>
          </a:xfrm>
        </p:grpSpPr>
        <p:sp>
          <p:nvSpPr>
            <p:cNvPr id="34" name="TekstniOkvir 33"/>
            <p:cNvSpPr txBox="1"/>
            <p:nvPr/>
          </p:nvSpPr>
          <p:spPr>
            <a:xfrm>
              <a:off x="4711700" y="3122613"/>
              <a:ext cx="4432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r-HR" sz="2000" dirty="0">
                  <a:latin typeface="+mn-lt"/>
                  <a:cs typeface="+mn-cs"/>
                </a:rPr>
                <a:t>translatiraju se u točke </a:t>
              </a:r>
              <a:r>
                <a:rPr lang="hr-HR" sz="2000" dirty="0" smtClean="0">
                  <a:latin typeface="+mn-lt"/>
                  <a:cs typeface="+mn-cs"/>
                </a:rPr>
                <a:t>dužine </a:t>
              </a:r>
              <a:r>
                <a:rPr lang="hr-HR" sz="2000" i="1" dirty="0" smtClean="0">
                  <a:solidFill>
                    <a:srgbClr val="0070C0"/>
                  </a:solidFill>
                  <a:latin typeface="+mn-lt"/>
                  <a:cs typeface="+mn-cs"/>
                </a:rPr>
                <a:t>A</a:t>
              </a:r>
              <a:r>
                <a:rPr lang="hr-HR" sz="2000" i="1" baseline="-25000" dirty="0" smtClean="0">
                  <a:solidFill>
                    <a:srgbClr val="0070C0"/>
                  </a:solidFill>
                  <a:latin typeface="+mn-lt"/>
                  <a:cs typeface="+mn-cs"/>
                </a:rPr>
                <a:t>1</a:t>
              </a:r>
              <a:r>
                <a:rPr lang="hr-HR" sz="2000" i="1" dirty="0" smtClean="0">
                  <a:solidFill>
                    <a:srgbClr val="0070C0"/>
                  </a:solidFill>
                  <a:latin typeface="+mn-lt"/>
                  <a:cs typeface="+mn-cs"/>
                </a:rPr>
                <a:t>B</a:t>
              </a:r>
              <a:r>
                <a:rPr lang="hr-HR" sz="2000" i="1" baseline="-25000" dirty="0" smtClean="0">
                  <a:solidFill>
                    <a:srgbClr val="0070C0"/>
                  </a:solidFill>
                  <a:latin typeface="+mn-lt"/>
                </a:rPr>
                <a:t>1</a:t>
              </a:r>
              <a:r>
                <a:rPr lang="hr-HR" sz="2000" i="1" dirty="0" smtClean="0">
                  <a:solidFill>
                    <a:srgbClr val="0070C0"/>
                  </a:solidFill>
                  <a:latin typeface="+mn-lt"/>
                </a:rPr>
                <a:t>.</a:t>
              </a:r>
              <a:r>
                <a:rPr lang="hr-HR" sz="2000" dirty="0" smtClean="0">
                  <a:latin typeface="+mn-lt"/>
                  <a:cs typeface="+mn-cs"/>
                </a:rPr>
                <a:t>        </a:t>
              </a:r>
              <a:endParaRPr lang="hr-HR" sz="2000" dirty="0">
                <a:latin typeface="+mn-lt"/>
                <a:cs typeface="+mn-cs"/>
              </a:endParaRPr>
            </a:p>
          </p:txBody>
        </p:sp>
        <p:cxnSp>
          <p:nvCxnSpPr>
            <p:cNvPr id="43" name="Ravni poveznik sa strelicom 42"/>
            <p:cNvCxnSpPr/>
            <p:nvPr/>
          </p:nvCxnSpPr>
          <p:spPr>
            <a:xfrm>
              <a:off x="8250163" y="3157300"/>
              <a:ext cx="468000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a 43"/>
          <p:cNvGrpSpPr/>
          <p:nvPr/>
        </p:nvGrpSpPr>
        <p:grpSpPr>
          <a:xfrm>
            <a:off x="87313" y="4522818"/>
            <a:ext cx="4429239" cy="369332"/>
            <a:chOff x="226785" y="780960"/>
            <a:chExt cx="4429239" cy="369332"/>
          </a:xfrm>
        </p:grpSpPr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226785" y="780960"/>
              <a:ext cx="44292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r-HR" sz="1800" dirty="0" smtClean="0">
                  <a:latin typeface="+mn-lt"/>
                  <a:cs typeface="+mn-cs"/>
                </a:rPr>
                <a:t>Dužina </a:t>
              </a:r>
              <a:r>
                <a:rPr lang="hr-HR" sz="1800" i="1" dirty="0" smtClean="0">
                  <a:latin typeface="+mn-lt"/>
                  <a:cs typeface="+mn-cs"/>
                </a:rPr>
                <a:t>AB </a:t>
              </a:r>
              <a:r>
                <a:rPr lang="hr-HR" sz="1800" dirty="0" smtClean="0">
                  <a:latin typeface="+mn-lt"/>
                  <a:cs typeface="+mn-cs"/>
                </a:rPr>
                <a:t>se translacijom    </a:t>
              </a:r>
              <a:endParaRPr lang="hr-HR" sz="1800" dirty="0">
                <a:latin typeface="+mn-lt"/>
                <a:cs typeface="+mn-cs"/>
              </a:endParaRPr>
            </a:p>
          </p:txBody>
        </p:sp>
        <p:cxnSp>
          <p:nvCxnSpPr>
            <p:cNvPr id="46" name="Ravni poveznik sa strelicom 45"/>
            <p:cNvCxnSpPr/>
            <p:nvPr/>
          </p:nvCxnSpPr>
          <p:spPr>
            <a:xfrm>
              <a:off x="1110461" y="826664"/>
              <a:ext cx="32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a 46"/>
          <p:cNvGrpSpPr/>
          <p:nvPr/>
        </p:nvGrpSpPr>
        <p:grpSpPr>
          <a:xfrm>
            <a:off x="2822594" y="4527058"/>
            <a:ext cx="1756117" cy="369332"/>
            <a:chOff x="2741893" y="812133"/>
            <a:chExt cx="1756117" cy="369332"/>
          </a:xfrm>
        </p:grpSpPr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2741893" y="812133"/>
              <a:ext cx="17561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r-HR" sz="1800" dirty="0">
                  <a:latin typeface="+mn-lt"/>
                  <a:cs typeface="+mn-cs"/>
                </a:rPr>
                <a:t>za </a:t>
              </a:r>
              <a:r>
                <a:rPr lang="hr-HR" sz="1800" dirty="0" smtClean="0">
                  <a:solidFill>
                    <a:srgbClr val="FF0000"/>
                  </a:solidFill>
                  <a:latin typeface="+mn-lt"/>
                  <a:cs typeface="+mn-cs"/>
                </a:rPr>
                <a:t>vektor </a:t>
              </a:r>
              <a:r>
                <a:rPr lang="hr-HR" sz="1800" i="1" dirty="0" smtClean="0">
                  <a:solidFill>
                    <a:srgbClr val="FF0000"/>
                  </a:solidFill>
                  <a:latin typeface="+mn-lt"/>
                  <a:cs typeface="+mn-cs"/>
                </a:rPr>
                <a:t>CD</a:t>
              </a:r>
              <a:endParaRPr lang="hr-HR" sz="1800" i="1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cxnSp>
          <p:nvCxnSpPr>
            <p:cNvPr id="49" name="Ravni poveznik sa strelicom 48"/>
            <p:cNvCxnSpPr/>
            <p:nvPr/>
          </p:nvCxnSpPr>
          <p:spPr>
            <a:xfrm>
              <a:off x="3864847" y="836712"/>
              <a:ext cx="324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4228124" y="4522818"/>
            <a:ext cx="4429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800" dirty="0" smtClean="0">
                <a:latin typeface="+mn-lt"/>
                <a:cs typeface="+mn-cs"/>
              </a:rPr>
              <a:t>preslikava u </a:t>
            </a:r>
            <a:r>
              <a:rPr lang="hr-HR" sz="1800" dirty="0" smtClean="0">
                <a:solidFill>
                  <a:srgbClr val="0070C0"/>
                </a:solidFill>
                <a:latin typeface="+mn-lt"/>
                <a:cs typeface="+mn-cs"/>
              </a:rPr>
              <a:t>sukladnu i usporednu</a:t>
            </a:r>
            <a:endParaRPr lang="hr-HR" sz="18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grpSp>
        <p:nvGrpSpPr>
          <p:cNvPr id="51" name="Grupa 50"/>
          <p:cNvGrpSpPr/>
          <p:nvPr/>
        </p:nvGrpSpPr>
        <p:grpSpPr>
          <a:xfrm>
            <a:off x="7743077" y="4523558"/>
            <a:ext cx="1531552" cy="369332"/>
            <a:chOff x="226785" y="780960"/>
            <a:chExt cx="1554025" cy="369332"/>
          </a:xfrm>
        </p:grpSpPr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226785" y="780960"/>
              <a:ext cx="15540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r-HR" sz="1800" dirty="0" smtClean="0">
                  <a:latin typeface="+mn-lt"/>
                  <a:cs typeface="+mn-cs"/>
                </a:rPr>
                <a:t>dužinu </a:t>
              </a:r>
              <a:r>
                <a:rPr lang="hr-HR" sz="1800" i="1" dirty="0" smtClean="0">
                  <a:latin typeface="+mn-lt"/>
                  <a:cs typeface="+mn-cs"/>
                </a:rPr>
                <a:t>A</a:t>
              </a:r>
              <a:r>
                <a:rPr lang="hr-HR" sz="1800" i="1" baseline="-25000" dirty="0" smtClean="0">
                  <a:latin typeface="+mn-lt"/>
                  <a:cs typeface="+mn-cs"/>
                </a:rPr>
                <a:t>1</a:t>
              </a:r>
              <a:r>
                <a:rPr lang="hr-HR" sz="1800" i="1" dirty="0" smtClean="0">
                  <a:latin typeface="+mn-lt"/>
                  <a:cs typeface="+mn-cs"/>
                </a:rPr>
                <a:t>B</a:t>
              </a:r>
              <a:r>
                <a:rPr lang="hr-HR" sz="1800" i="1" baseline="-25000" dirty="0" smtClean="0">
                  <a:latin typeface="+mn-lt"/>
                </a:rPr>
                <a:t>1</a:t>
              </a:r>
              <a:r>
                <a:rPr lang="hr-HR" sz="1800" i="1" dirty="0" smtClean="0">
                  <a:latin typeface="+mn-lt"/>
                  <a:cs typeface="+mn-cs"/>
                </a:rPr>
                <a:t>. </a:t>
              </a:r>
              <a:r>
                <a:rPr lang="hr-HR" sz="1800" dirty="0" smtClean="0">
                  <a:latin typeface="+mn-lt"/>
                  <a:cs typeface="+mn-cs"/>
                </a:rPr>
                <a:t>    </a:t>
              </a:r>
              <a:endParaRPr lang="hr-HR" sz="1800" dirty="0">
                <a:latin typeface="+mn-lt"/>
                <a:cs typeface="+mn-cs"/>
              </a:endParaRPr>
            </a:p>
          </p:txBody>
        </p:sp>
        <p:cxnSp>
          <p:nvCxnSpPr>
            <p:cNvPr id="53" name="Ravni poveznik sa strelicom 52"/>
            <p:cNvCxnSpPr/>
            <p:nvPr/>
          </p:nvCxnSpPr>
          <p:spPr>
            <a:xfrm>
              <a:off x="1070269" y="826664"/>
              <a:ext cx="46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0.25156 0.150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3.7037E-6 L -0.06822 -0.008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5146" grpId="0" animBg="1"/>
      <p:bldP spid="28" grpId="0" animBg="1"/>
      <p:bldP spid="30" grpId="0"/>
      <p:bldP spid="31" grpId="0"/>
      <p:bldP spid="38" grpId="0" animBg="1"/>
      <p:bldP spid="39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09550" y="244475"/>
            <a:ext cx="7588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hr-HR" sz="2000" dirty="0">
                <a:latin typeface="+mn-lt"/>
                <a:cs typeface="+mn-cs"/>
              </a:rPr>
              <a:t>Nacrtajte u koordinatnom sustavu trokut zadan vrhovima </a:t>
            </a:r>
            <a:r>
              <a:rPr lang="hr-HR" sz="2000" i="1" dirty="0">
                <a:latin typeface="+mn-lt"/>
                <a:cs typeface="+mn-cs"/>
              </a:rPr>
              <a:t>A</a:t>
            </a:r>
            <a:r>
              <a:rPr lang="hr-HR" sz="2000" dirty="0" smtClean="0">
                <a:latin typeface="+mn-lt"/>
                <a:cs typeface="+mn-cs"/>
              </a:rPr>
              <a:t>(–3,1</a:t>
            </a:r>
            <a:r>
              <a:rPr lang="hr-HR" sz="2000" dirty="0">
                <a:latin typeface="+mn-lt"/>
                <a:cs typeface="+mn-cs"/>
              </a:rPr>
              <a:t>), </a:t>
            </a:r>
            <a:r>
              <a:rPr lang="hr-HR" sz="2000" i="1" dirty="0">
                <a:latin typeface="+mn-lt"/>
                <a:cs typeface="+mn-cs"/>
              </a:rPr>
              <a:t>B</a:t>
            </a:r>
            <a:r>
              <a:rPr lang="hr-HR" sz="2000" dirty="0">
                <a:latin typeface="+mn-lt"/>
                <a:cs typeface="+mn-cs"/>
              </a:rPr>
              <a:t>(2, </a:t>
            </a:r>
            <a:r>
              <a:rPr lang="hr-HR" sz="2000" dirty="0" smtClean="0">
                <a:latin typeface="+mn-lt"/>
                <a:cs typeface="+mn-cs"/>
              </a:rPr>
              <a:t>–4</a:t>
            </a:r>
            <a:r>
              <a:rPr lang="hr-HR" sz="2000" dirty="0">
                <a:latin typeface="+mn-lt"/>
                <a:cs typeface="+mn-cs"/>
              </a:rPr>
              <a:t>) i </a:t>
            </a:r>
            <a:r>
              <a:rPr lang="hr-HR" sz="2000" i="1" dirty="0">
                <a:latin typeface="+mn-lt"/>
                <a:cs typeface="+mn-cs"/>
              </a:rPr>
              <a:t>C</a:t>
            </a:r>
            <a:r>
              <a:rPr lang="hr-HR" sz="2000" dirty="0">
                <a:latin typeface="+mn-lt"/>
                <a:cs typeface="+mn-cs"/>
              </a:rPr>
              <a:t>(2, </a:t>
            </a:r>
            <a:r>
              <a:rPr lang="hr-HR" sz="2000" dirty="0" smtClean="0">
                <a:latin typeface="+mn-lt"/>
                <a:cs typeface="+mn-cs"/>
              </a:rPr>
              <a:t>–3</a:t>
            </a:r>
            <a:r>
              <a:rPr lang="hr-HR" sz="2000" dirty="0">
                <a:latin typeface="+mn-lt"/>
                <a:cs typeface="+mn-cs"/>
              </a:rPr>
              <a:t>). Translatirajte trokut </a:t>
            </a:r>
            <a:r>
              <a:rPr lang="hr-HR" sz="2000" i="1" dirty="0">
                <a:latin typeface="+mn-lt"/>
                <a:cs typeface="+mn-cs"/>
              </a:rPr>
              <a:t>ABC</a:t>
            </a:r>
            <a:r>
              <a:rPr lang="hr-HR" sz="2000" dirty="0">
                <a:latin typeface="+mn-lt"/>
                <a:cs typeface="+mn-cs"/>
              </a:rPr>
              <a:t> za vektor </a:t>
            </a:r>
            <a:r>
              <a:rPr lang="hr-HR" sz="2000" i="1" dirty="0" smtClean="0">
                <a:solidFill>
                  <a:srgbClr val="FF0000"/>
                </a:solidFill>
                <a:latin typeface="+mn-lt"/>
                <a:cs typeface="+mn-cs"/>
              </a:rPr>
              <a:t>AC</a:t>
            </a:r>
            <a:r>
              <a:rPr lang="hr-HR" sz="1800" dirty="0" smtClean="0">
                <a:latin typeface="+mn-lt"/>
                <a:cs typeface="+mn-cs"/>
              </a:rPr>
              <a:t>.</a:t>
            </a:r>
            <a:endParaRPr lang="hr-HR" sz="2000" dirty="0">
              <a:latin typeface="+mn-lt"/>
              <a:cs typeface="+mn-cs"/>
            </a:endParaRPr>
          </a:p>
        </p:txBody>
      </p:sp>
      <p:grpSp>
        <p:nvGrpSpPr>
          <p:cNvPr id="3" name="Group 155"/>
          <p:cNvGrpSpPr>
            <a:grpSpLocks/>
          </p:cNvGrpSpPr>
          <p:nvPr/>
        </p:nvGrpSpPr>
        <p:grpSpPr bwMode="auto">
          <a:xfrm>
            <a:off x="600075" y="1952625"/>
            <a:ext cx="4219575" cy="4514850"/>
            <a:chOff x="378" y="1230"/>
            <a:chExt cx="2658" cy="2844"/>
          </a:xfrm>
        </p:grpSpPr>
        <p:sp>
          <p:nvSpPr>
            <p:cNvPr id="6163" name="Line 85"/>
            <p:cNvSpPr>
              <a:spLocks noChangeShapeType="1"/>
            </p:cNvSpPr>
            <p:nvPr/>
          </p:nvSpPr>
          <p:spPr bwMode="auto">
            <a:xfrm>
              <a:off x="378" y="2839"/>
              <a:ext cx="26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86"/>
            <p:cNvSpPr>
              <a:spLocks noChangeShapeType="1"/>
            </p:cNvSpPr>
            <p:nvPr/>
          </p:nvSpPr>
          <p:spPr bwMode="auto">
            <a:xfrm>
              <a:off x="396" y="2821"/>
              <a:ext cx="1" cy="3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87"/>
            <p:cNvSpPr>
              <a:spLocks noChangeShapeType="1"/>
            </p:cNvSpPr>
            <p:nvPr/>
          </p:nvSpPr>
          <p:spPr bwMode="auto">
            <a:xfrm>
              <a:off x="510" y="2809"/>
              <a:ext cx="1" cy="6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88"/>
            <p:cNvSpPr>
              <a:spLocks noChangeShapeType="1"/>
            </p:cNvSpPr>
            <p:nvPr/>
          </p:nvSpPr>
          <p:spPr bwMode="auto">
            <a:xfrm>
              <a:off x="630" y="2821"/>
              <a:ext cx="1" cy="3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89"/>
            <p:cNvSpPr>
              <a:spLocks noChangeShapeType="1"/>
            </p:cNvSpPr>
            <p:nvPr/>
          </p:nvSpPr>
          <p:spPr bwMode="auto">
            <a:xfrm>
              <a:off x="744" y="2809"/>
              <a:ext cx="1" cy="6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90"/>
            <p:cNvSpPr>
              <a:spLocks noChangeShapeType="1"/>
            </p:cNvSpPr>
            <p:nvPr/>
          </p:nvSpPr>
          <p:spPr bwMode="auto">
            <a:xfrm>
              <a:off x="858" y="2821"/>
              <a:ext cx="1" cy="3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91"/>
            <p:cNvSpPr>
              <a:spLocks noChangeShapeType="1"/>
            </p:cNvSpPr>
            <p:nvPr/>
          </p:nvSpPr>
          <p:spPr bwMode="auto">
            <a:xfrm>
              <a:off x="972" y="2809"/>
              <a:ext cx="1" cy="6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92"/>
            <p:cNvSpPr>
              <a:spLocks noChangeShapeType="1"/>
            </p:cNvSpPr>
            <p:nvPr/>
          </p:nvSpPr>
          <p:spPr bwMode="auto">
            <a:xfrm>
              <a:off x="1086" y="2821"/>
              <a:ext cx="1" cy="3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93"/>
            <p:cNvSpPr>
              <a:spLocks noChangeShapeType="1"/>
            </p:cNvSpPr>
            <p:nvPr/>
          </p:nvSpPr>
          <p:spPr bwMode="auto">
            <a:xfrm>
              <a:off x="1200" y="2809"/>
              <a:ext cx="1" cy="6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94"/>
            <p:cNvSpPr>
              <a:spLocks noChangeShapeType="1"/>
            </p:cNvSpPr>
            <p:nvPr/>
          </p:nvSpPr>
          <p:spPr bwMode="auto">
            <a:xfrm>
              <a:off x="1314" y="2821"/>
              <a:ext cx="1" cy="3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95"/>
            <p:cNvSpPr>
              <a:spLocks noChangeShapeType="1"/>
            </p:cNvSpPr>
            <p:nvPr/>
          </p:nvSpPr>
          <p:spPr bwMode="auto">
            <a:xfrm>
              <a:off x="1428" y="2809"/>
              <a:ext cx="1" cy="6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96"/>
            <p:cNvSpPr>
              <a:spLocks noChangeShapeType="1"/>
            </p:cNvSpPr>
            <p:nvPr/>
          </p:nvSpPr>
          <p:spPr bwMode="auto">
            <a:xfrm>
              <a:off x="1542" y="2821"/>
              <a:ext cx="1" cy="3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97"/>
            <p:cNvSpPr>
              <a:spLocks noChangeShapeType="1"/>
            </p:cNvSpPr>
            <p:nvPr/>
          </p:nvSpPr>
          <p:spPr bwMode="auto">
            <a:xfrm>
              <a:off x="1656" y="2809"/>
              <a:ext cx="1" cy="6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98"/>
            <p:cNvSpPr>
              <a:spLocks noChangeShapeType="1"/>
            </p:cNvSpPr>
            <p:nvPr/>
          </p:nvSpPr>
          <p:spPr bwMode="auto">
            <a:xfrm>
              <a:off x="1773" y="2821"/>
              <a:ext cx="0" cy="3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99"/>
            <p:cNvSpPr>
              <a:spLocks noChangeShapeType="1"/>
            </p:cNvSpPr>
            <p:nvPr/>
          </p:nvSpPr>
          <p:spPr bwMode="auto">
            <a:xfrm>
              <a:off x="1890" y="2809"/>
              <a:ext cx="1" cy="6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100"/>
            <p:cNvSpPr>
              <a:spLocks noChangeShapeType="1"/>
            </p:cNvSpPr>
            <p:nvPr/>
          </p:nvSpPr>
          <p:spPr bwMode="auto">
            <a:xfrm>
              <a:off x="2004" y="2821"/>
              <a:ext cx="1" cy="3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Line 101"/>
            <p:cNvSpPr>
              <a:spLocks noChangeShapeType="1"/>
            </p:cNvSpPr>
            <p:nvPr/>
          </p:nvSpPr>
          <p:spPr bwMode="auto">
            <a:xfrm>
              <a:off x="2118" y="2809"/>
              <a:ext cx="1" cy="6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Line 102"/>
            <p:cNvSpPr>
              <a:spLocks noChangeShapeType="1"/>
            </p:cNvSpPr>
            <p:nvPr/>
          </p:nvSpPr>
          <p:spPr bwMode="auto">
            <a:xfrm>
              <a:off x="2232" y="2821"/>
              <a:ext cx="1" cy="3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103"/>
            <p:cNvSpPr>
              <a:spLocks noChangeShapeType="1"/>
            </p:cNvSpPr>
            <p:nvPr/>
          </p:nvSpPr>
          <p:spPr bwMode="auto">
            <a:xfrm>
              <a:off x="2346" y="2809"/>
              <a:ext cx="1" cy="6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Rectangle 104"/>
            <p:cNvSpPr>
              <a:spLocks noChangeArrowheads="1"/>
            </p:cNvSpPr>
            <p:nvPr/>
          </p:nvSpPr>
          <p:spPr bwMode="auto">
            <a:xfrm>
              <a:off x="2304" y="2887"/>
              <a:ext cx="12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600">
                  <a:solidFill>
                    <a:srgbClr val="808080"/>
                  </a:solidFill>
                  <a:latin typeface="Arial" charset="0"/>
                </a:rPr>
                <a:t>5</a:t>
              </a:r>
              <a:endParaRPr lang="hr-HR"/>
            </a:p>
          </p:txBody>
        </p:sp>
        <p:sp>
          <p:nvSpPr>
            <p:cNvPr id="6183" name="Line 105"/>
            <p:cNvSpPr>
              <a:spLocks noChangeShapeType="1"/>
            </p:cNvSpPr>
            <p:nvPr/>
          </p:nvSpPr>
          <p:spPr bwMode="auto">
            <a:xfrm>
              <a:off x="2460" y="2821"/>
              <a:ext cx="1" cy="3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106"/>
            <p:cNvSpPr>
              <a:spLocks noChangeShapeType="1"/>
            </p:cNvSpPr>
            <p:nvPr/>
          </p:nvSpPr>
          <p:spPr bwMode="auto">
            <a:xfrm>
              <a:off x="2574" y="2809"/>
              <a:ext cx="1" cy="6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107"/>
            <p:cNvSpPr>
              <a:spLocks noChangeShapeType="1"/>
            </p:cNvSpPr>
            <p:nvPr/>
          </p:nvSpPr>
          <p:spPr bwMode="auto">
            <a:xfrm>
              <a:off x="2688" y="2821"/>
              <a:ext cx="1" cy="3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Line 108"/>
            <p:cNvSpPr>
              <a:spLocks noChangeShapeType="1"/>
            </p:cNvSpPr>
            <p:nvPr/>
          </p:nvSpPr>
          <p:spPr bwMode="auto">
            <a:xfrm>
              <a:off x="2802" y="2809"/>
              <a:ext cx="1" cy="6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Rectangle 111"/>
            <p:cNvSpPr>
              <a:spLocks noChangeArrowheads="1"/>
            </p:cNvSpPr>
            <p:nvPr/>
          </p:nvSpPr>
          <p:spPr bwMode="auto">
            <a:xfrm>
              <a:off x="2880" y="287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800" i="1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hr-HR" i="1"/>
            </a:p>
          </p:txBody>
        </p:sp>
        <p:sp>
          <p:nvSpPr>
            <p:cNvPr id="6188" name="Line 112"/>
            <p:cNvSpPr>
              <a:spLocks noChangeShapeType="1"/>
            </p:cNvSpPr>
            <p:nvPr/>
          </p:nvSpPr>
          <p:spPr bwMode="auto">
            <a:xfrm>
              <a:off x="1200" y="1230"/>
              <a:ext cx="1" cy="279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arrow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113"/>
            <p:cNvSpPr>
              <a:spLocks noChangeShapeType="1"/>
            </p:cNvSpPr>
            <p:nvPr/>
          </p:nvSpPr>
          <p:spPr bwMode="auto">
            <a:xfrm flipH="1">
              <a:off x="1171" y="1693"/>
              <a:ext cx="6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Line 115"/>
            <p:cNvSpPr>
              <a:spLocks noChangeShapeType="1"/>
            </p:cNvSpPr>
            <p:nvPr/>
          </p:nvSpPr>
          <p:spPr bwMode="auto">
            <a:xfrm flipH="1">
              <a:off x="1182" y="1807"/>
              <a:ext cx="36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Line 116"/>
            <p:cNvSpPr>
              <a:spLocks noChangeShapeType="1"/>
            </p:cNvSpPr>
            <p:nvPr/>
          </p:nvSpPr>
          <p:spPr bwMode="auto">
            <a:xfrm flipH="1">
              <a:off x="1170" y="1921"/>
              <a:ext cx="60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Line 117"/>
            <p:cNvSpPr>
              <a:spLocks noChangeShapeType="1"/>
            </p:cNvSpPr>
            <p:nvPr/>
          </p:nvSpPr>
          <p:spPr bwMode="auto">
            <a:xfrm flipH="1">
              <a:off x="1182" y="2035"/>
              <a:ext cx="36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Line 118"/>
            <p:cNvSpPr>
              <a:spLocks noChangeShapeType="1"/>
            </p:cNvSpPr>
            <p:nvPr/>
          </p:nvSpPr>
          <p:spPr bwMode="auto">
            <a:xfrm flipH="1">
              <a:off x="1170" y="2149"/>
              <a:ext cx="6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Line 119"/>
            <p:cNvSpPr>
              <a:spLocks noChangeShapeType="1"/>
            </p:cNvSpPr>
            <p:nvPr/>
          </p:nvSpPr>
          <p:spPr bwMode="auto">
            <a:xfrm flipH="1">
              <a:off x="1182" y="2269"/>
              <a:ext cx="36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Line 120"/>
            <p:cNvSpPr>
              <a:spLocks noChangeShapeType="1"/>
            </p:cNvSpPr>
            <p:nvPr/>
          </p:nvSpPr>
          <p:spPr bwMode="auto">
            <a:xfrm flipH="1">
              <a:off x="1170" y="2383"/>
              <a:ext cx="60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Line 121"/>
            <p:cNvSpPr>
              <a:spLocks noChangeShapeType="1"/>
            </p:cNvSpPr>
            <p:nvPr/>
          </p:nvSpPr>
          <p:spPr bwMode="auto">
            <a:xfrm flipH="1">
              <a:off x="1182" y="2497"/>
              <a:ext cx="36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Line 122"/>
            <p:cNvSpPr>
              <a:spLocks noChangeShapeType="1"/>
            </p:cNvSpPr>
            <p:nvPr/>
          </p:nvSpPr>
          <p:spPr bwMode="auto">
            <a:xfrm flipH="1">
              <a:off x="1170" y="2611"/>
              <a:ext cx="60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Line 123"/>
            <p:cNvSpPr>
              <a:spLocks noChangeShapeType="1"/>
            </p:cNvSpPr>
            <p:nvPr/>
          </p:nvSpPr>
          <p:spPr bwMode="auto">
            <a:xfrm flipH="1">
              <a:off x="1185" y="2725"/>
              <a:ext cx="3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Line 125"/>
            <p:cNvSpPr>
              <a:spLocks noChangeShapeType="1"/>
            </p:cNvSpPr>
            <p:nvPr/>
          </p:nvSpPr>
          <p:spPr bwMode="auto">
            <a:xfrm flipH="1">
              <a:off x="1182" y="2953"/>
              <a:ext cx="36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Line 126"/>
            <p:cNvSpPr>
              <a:spLocks noChangeShapeType="1"/>
            </p:cNvSpPr>
            <p:nvPr/>
          </p:nvSpPr>
          <p:spPr bwMode="auto">
            <a:xfrm flipH="1">
              <a:off x="1173" y="3067"/>
              <a:ext cx="6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Line 127"/>
            <p:cNvSpPr>
              <a:spLocks noChangeShapeType="1"/>
            </p:cNvSpPr>
            <p:nvPr/>
          </p:nvSpPr>
          <p:spPr bwMode="auto">
            <a:xfrm flipH="1">
              <a:off x="1182" y="3181"/>
              <a:ext cx="36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Line 128"/>
            <p:cNvSpPr>
              <a:spLocks noChangeShapeType="1"/>
            </p:cNvSpPr>
            <p:nvPr/>
          </p:nvSpPr>
          <p:spPr bwMode="auto">
            <a:xfrm flipH="1">
              <a:off x="1170" y="3295"/>
              <a:ext cx="6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Line 129"/>
            <p:cNvSpPr>
              <a:spLocks noChangeShapeType="1"/>
            </p:cNvSpPr>
            <p:nvPr/>
          </p:nvSpPr>
          <p:spPr bwMode="auto">
            <a:xfrm flipH="1">
              <a:off x="1182" y="3409"/>
              <a:ext cx="36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Line 130"/>
            <p:cNvSpPr>
              <a:spLocks noChangeShapeType="1"/>
            </p:cNvSpPr>
            <p:nvPr/>
          </p:nvSpPr>
          <p:spPr bwMode="auto">
            <a:xfrm flipH="1">
              <a:off x="1170" y="3529"/>
              <a:ext cx="6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Line 131"/>
            <p:cNvSpPr>
              <a:spLocks noChangeShapeType="1"/>
            </p:cNvSpPr>
            <p:nvPr/>
          </p:nvSpPr>
          <p:spPr bwMode="auto">
            <a:xfrm flipH="1">
              <a:off x="1182" y="3643"/>
              <a:ext cx="3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Line 132"/>
            <p:cNvSpPr>
              <a:spLocks noChangeShapeType="1"/>
            </p:cNvSpPr>
            <p:nvPr/>
          </p:nvSpPr>
          <p:spPr bwMode="auto">
            <a:xfrm flipH="1">
              <a:off x="1170" y="3757"/>
              <a:ext cx="60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Line 133"/>
            <p:cNvSpPr>
              <a:spLocks noChangeShapeType="1"/>
            </p:cNvSpPr>
            <p:nvPr/>
          </p:nvSpPr>
          <p:spPr bwMode="auto">
            <a:xfrm flipH="1">
              <a:off x="1182" y="3871"/>
              <a:ext cx="36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Line 134"/>
            <p:cNvSpPr>
              <a:spLocks noChangeShapeType="1"/>
            </p:cNvSpPr>
            <p:nvPr/>
          </p:nvSpPr>
          <p:spPr bwMode="auto">
            <a:xfrm flipH="1">
              <a:off x="1170" y="3985"/>
              <a:ext cx="60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Rectangle 135"/>
            <p:cNvSpPr>
              <a:spLocks noChangeArrowheads="1"/>
            </p:cNvSpPr>
            <p:nvPr/>
          </p:nvSpPr>
          <p:spPr bwMode="auto">
            <a:xfrm>
              <a:off x="1032" y="3919"/>
              <a:ext cx="1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600" dirty="0" smtClean="0">
                  <a:solidFill>
                    <a:srgbClr val="808080"/>
                  </a:solidFill>
                  <a:latin typeface="Arial" charset="0"/>
                </a:rPr>
                <a:t>–5</a:t>
              </a:r>
              <a:endParaRPr lang="hr-HR" dirty="0"/>
            </a:p>
          </p:txBody>
        </p:sp>
        <p:sp>
          <p:nvSpPr>
            <p:cNvPr id="6210" name="Line 138"/>
            <p:cNvSpPr>
              <a:spLocks noChangeShapeType="1"/>
            </p:cNvSpPr>
            <p:nvPr/>
          </p:nvSpPr>
          <p:spPr bwMode="auto">
            <a:xfrm>
              <a:off x="510" y="2611"/>
              <a:ext cx="1146" cy="1146"/>
            </a:xfrm>
            <a:prstGeom prst="line">
              <a:avLst/>
            </a:prstGeom>
            <a:noFill/>
            <a:ln w="19050">
              <a:solidFill>
                <a:srgbClr val="01010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Line 139"/>
            <p:cNvSpPr>
              <a:spLocks noChangeShapeType="1"/>
            </p:cNvSpPr>
            <p:nvPr/>
          </p:nvSpPr>
          <p:spPr bwMode="auto">
            <a:xfrm flipH="1" flipV="1">
              <a:off x="1428" y="1921"/>
              <a:ext cx="228" cy="1836"/>
            </a:xfrm>
            <a:prstGeom prst="line">
              <a:avLst/>
            </a:prstGeom>
            <a:noFill/>
            <a:ln w="19050">
              <a:solidFill>
                <a:srgbClr val="01010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Line 140"/>
            <p:cNvSpPr>
              <a:spLocks noChangeShapeType="1"/>
            </p:cNvSpPr>
            <p:nvPr/>
          </p:nvSpPr>
          <p:spPr bwMode="auto">
            <a:xfrm flipH="1">
              <a:off x="510" y="1921"/>
              <a:ext cx="918" cy="690"/>
            </a:xfrm>
            <a:prstGeom prst="line">
              <a:avLst/>
            </a:prstGeom>
            <a:noFill/>
            <a:ln w="19050">
              <a:solidFill>
                <a:srgbClr val="01010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Oval 141"/>
            <p:cNvSpPr>
              <a:spLocks noChangeArrowheads="1"/>
            </p:cNvSpPr>
            <p:nvPr/>
          </p:nvSpPr>
          <p:spPr bwMode="auto">
            <a:xfrm>
              <a:off x="498" y="2599"/>
              <a:ext cx="30" cy="3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r-Latn-CS"/>
            </a:p>
          </p:txBody>
        </p:sp>
        <p:sp>
          <p:nvSpPr>
            <p:cNvPr id="6214" name="Rectangle 142"/>
            <p:cNvSpPr>
              <a:spLocks noChangeArrowheads="1"/>
            </p:cNvSpPr>
            <p:nvPr/>
          </p:nvSpPr>
          <p:spPr bwMode="auto">
            <a:xfrm>
              <a:off x="396" y="2439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800" i="1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hr-HR" i="1"/>
            </a:p>
          </p:txBody>
        </p:sp>
        <p:sp>
          <p:nvSpPr>
            <p:cNvPr id="6215" name="Oval 143"/>
            <p:cNvSpPr>
              <a:spLocks noChangeArrowheads="1"/>
            </p:cNvSpPr>
            <p:nvPr/>
          </p:nvSpPr>
          <p:spPr bwMode="auto">
            <a:xfrm>
              <a:off x="1644" y="3745"/>
              <a:ext cx="30" cy="3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r-Latn-CS"/>
            </a:p>
          </p:txBody>
        </p:sp>
        <p:sp>
          <p:nvSpPr>
            <p:cNvPr id="6216" name="Rectangle 144"/>
            <p:cNvSpPr>
              <a:spLocks noChangeArrowheads="1"/>
            </p:cNvSpPr>
            <p:nvPr/>
          </p:nvSpPr>
          <p:spPr bwMode="auto">
            <a:xfrm>
              <a:off x="1626" y="3763"/>
              <a:ext cx="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800" i="1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hr-HR" i="1"/>
            </a:p>
          </p:txBody>
        </p:sp>
        <p:sp>
          <p:nvSpPr>
            <p:cNvPr id="6217" name="Oval 145"/>
            <p:cNvSpPr>
              <a:spLocks noChangeArrowheads="1"/>
            </p:cNvSpPr>
            <p:nvPr/>
          </p:nvSpPr>
          <p:spPr bwMode="auto">
            <a:xfrm>
              <a:off x="1416" y="1909"/>
              <a:ext cx="30" cy="3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r-Latn-CS"/>
            </a:p>
          </p:txBody>
        </p:sp>
        <p:sp>
          <p:nvSpPr>
            <p:cNvPr id="6218" name="Rectangle 146"/>
            <p:cNvSpPr>
              <a:spLocks noChangeArrowheads="1"/>
            </p:cNvSpPr>
            <p:nvPr/>
          </p:nvSpPr>
          <p:spPr bwMode="auto">
            <a:xfrm>
              <a:off x="1304" y="1726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800" i="1">
                  <a:solidFill>
                    <a:srgbClr val="000000"/>
                  </a:solidFill>
                  <a:latin typeface="Arial" charset="0"/>
                </a:rPr>
                <a:t>C </a:t>
              </a:r>
              <a:endParaRPr lang="hr-HR" i="1"/>
            </a:p>
          </p:txBody>
        </p:sp>
        <p:sp>
          <p:nvSpPr>
            <p:cNvPr id="6219" name="Oval 147"/>
            <p:cNvSpPr>
              <a:spLocks noChangeArrowheads="1"/>
            </p:cNvSpPr>
            <p:nvPr/>
          </p:nvSpPr>
          <p:spPr bwMode="auto">
            <a:xfrm>
              <a:off x="1415" y="2826"/>
              <a:ext cx="30" cy="3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r-Latn-CS"/>
            </a:p>
          </p:txBody>
        </p:sp>
        <p:sp>
          <p:nvSpPr>
            <p:cNvPr id="6220" name="Oval 148"/>
            <p:cNvSpPr>
              <a:spLocks noChangeArrowheads="1"/>
            </p:cNvSpPr>
            <p:nvPr/>
          </p:nvSpPr>
          <p:spPr bwMode="auto">
            <a:xfrm>
              <a:off x="1185" y="2824"/>
              <a:ext cx="30" cy="3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sr-Latn-CS"/>
            </a:p>
          </p:txBody>
        </p:sp>
        <p:sp>
          <p:nvSpPr>
            <p:cNvPr id="62" name="Text Box 149"/>
            <p:cNvSpPr txBox="1">
              <a:spLocks noChangeArrowheads="1"/>
            </p:cNvSpPr>
            <p:nvPr/>
          </p:nvSpPr>
          <p:spPr bwMode="auto">
            <a:xfrm>
              <a:off x="971" y="1230"/>
              <a:ext cx="3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r-HR" sz="1800" i="1" dirty="0">
                  <a:latin typeface="+mn-lt"/>
                  <a:cs typeface="+mn-cs"/>
                </a:rPr>
                <a:t> y</a:t>
              </a:r>
            </a:p>
          </p:txBody>
        </p:sp>
      </p:grpSp>
      <p:sp>
        <p:nvSpPr>
          <p:cNvPr id="63" name="Line 150"/>
          <p:cNvSpPr>
            <a:spLocks noChangeShapeType="1"/>
          </p:cNvSpPr>
          <p:nvPr/>
        </p:nvSpPr>
        <p:spPr bwMode="auto">
          <a:xfrm flipH="1">
            <a:off x="808038" y="3048000"/>
            <a:ext cx="1463675" cy="10953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sm" len="lg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153"/>
          <p:cNvSpPr>
            <a:spLocks noChangeShapeType="1"/>
          </p:cNvSpPr>
          <p:nvPr/>
        </p:nvSpPr>
        <p:spPr bwMode="auto">
          <a:xfrm flipH="1" flipV="1">
            <a:off x="3729038" y="1957388"/>
            <a:ext cx="361950" cy="291465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56"/>
          <p:cNvSpPr>
            <a:spLocks noChangeShapeType="1"/>
          </p:cNvSpPr>
          <p:nvPr/>
        </p:nvSpPr>
        <p:spPr bwMode="auto">
          <a:xfrm flipH="1">
            <a:off x="2265363" y="1955800"/>
            <a:ext cx="1463675" cy="10953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sm" len="lg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" name="Line 157"/>
          <p:cNvSpPr>
            <a:spLocks noChangeShapeType="1"/>
          </p:cNvSpPr>
          <p:nvPr/>
        </p:nvSpPr>
        <p:spPr bwMode="auto">
          <a:xfrm flipH="1">
            <a:off x="2627313" y="4875213"/>
            <a:ext cx="1463675" cy="10906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sm" len="lg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3" name="Text Box 159"/>
          <p:cNvSpPr txBox="1">
            <a:spLocks noChangeArrowheads="1"/>
          </p:cNvSpPr>
          <p:nvPr/>
        </p:nvSpPr>
        <p:spPr bwMode="auto">
          <a:xfrm>
            <a:off x="4268788" y="5145088"/>
            <a:ext cx="417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CS"/>
          </a:p>
        </p:txBody>
      </p:sp>
      <p:sp>
        <p:nvSpPr>
          <p:cNvPr id="68" name="Text Box 160"/>
          <p:cNvSpPr txBox="1">
            <a:spLocks noChangeArrowheads="1"/>
          </p:cNvSpPr>
          <p:nvPr/>
        </p:nvSpPr>
        <p:spPr bwMode="auto">
          <a:xfrm>
            <a:off x="4017963" y="4808538"/>
            <a:ext cx="73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800" b="1" i="1">
                <a:solidFill>
                  <a:srgbClr val="0070C0"/>
                </a:solidFill>
                <a:latin typeface="Arial" charset="0"/>
              </a:rPr>
              <a:t>B</a:t>
            </a:r>
            <a:r>
              <a:rPr lang="hr-HR" sz="1800" b="1" i="1" baseline="-25000">
                <a:solidFill>
                  <a:srgbClr val="0070C0"/>
                </a:solidFill>
                <a:latin typeface="Arial" charset="0"/>
              </a:rPr>
              <a:t>1</a:t>
            </a:r>
            <a:endParaRPr lang="hr-HR" sz="1800" b="1" i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9" name="Text Box 161"/>
          <p:cNvSpPr txBox="1">
            <a:spLocks noChangeArrowheads="1"/>
          </p:cNvSpPr>
          <p:nvPr/>
        </p:nvSpPr>
        <p:spPr bwMode="auto">
          <a:xfrm>
            <a:off x="3729038" y="1816100"/>
            <a:ext cx="73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800" b="1" i="1">
                <a:solidFill>
                  <a:srgbClr val="0070C0"/>
                </a:solidFill>
                <a:latin typeface="Arial" charset="0"/>
              </a:rPr>
              <a:t>C</a:t>
            </a:r>
            <a:r>
              <a:rPr lang="hr-HR" sz="1800" b="1" i="1" baseline="-25000">
                <a:solidFill>
                  <a:srgbClr val="0070C0"/>
                </a:solidFill>
                <a:latin typeface="Arial" charset="0"/>
              </a:rPr>
              <a:t>1</a:t>
            </a:r>
            <a:endParaRPr lang="hr-HR" sz="1800" b="1" i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0" name="Text Box 162"/>
          <p:cNvSpPr txBox="1">
            <a:spLocks noChangeArrowheads="1"/>
          </p:cNvSpPr>
          <p:nvPr/>
        </p:nvSpPr>
        <p:spPr bwMode="auto">
          <a:xfrm>
            <a:off x="2159000" y="2697163"/>
            <a:ext cx="760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800" i="1">
                <a:solidFill>
                  <a:srgbClr val="0070C0"/>
                </a:solidFill>
                <a:latin typeface="Arial" charset="0"/>
              </a:rPr>
              <a:t>=</a:t>
            </a:r>
            <a:r>
              <a:rPr lang="hr-HR" sz="1800" b="1" i="1">
                <a:solidFill>
                  <a:srgbClr val="0070C0"/>
                </a:solidFill>
                <a:latin typeface="Arial" charset="0"/>
              </a:rPr>
              <a:t>A</a:t>
            </a:r>
            <a:r>
              <a:rPr lang="hr-HR" sz="1800" b="1" i="1" baseline="-25000">
                <a:solidFill>
                  <a:srgbClr val="0070C0"/>
                </a:solidFill>
                <a:latin typeface="Arial" charset="0"/>
              </a:rPr>
              <a:t>1</a:t>
            </a:r>
            <a:endParaRPr lang="hr-HR" sz="1800" b="1" i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1" name="Line 163"/>
          <p:cNvSpPr>
            <a:spLocks noChangeShapeType="1"/>
          </p:cNvSpPr>
          <p:nvPr/>
        </p:nvSpPr>
        <p:spPr bwMode="auto">
          <a:xfrm flipH="1">
            <a:off x="2266950" y="1952625"/>
            <a:ext cx="1463675" cy="10953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" name="Text Box 164"/>
          <p:cNvSpPr txBox="1">
            <a:spLocks noChangeArrowheads="1"/>
          </p:cNvSpPr>
          <p:nvPr/>
        </p:nvSpPr>
        <p:spPr bwMode="auto">
          <a:xfrm>
            <a:off x="4979988" y="1866900"/>
            <a:ext cx="3867150" cy="1397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000" dirty="0">
                <a:latin typeface="+mn-lt"/>
                <a:cs typeface="+mn-cs"/>
              </a:rPr>
              <a:t>Trokut translatiramo tako da translatiramo svaki vrh trokuta, a zatim spojimo točke dobivene translacijom</a:t>
            </a:r>
            <a:r>
              <a:rPr lang="hr-HR" dirty="0">
                <a:latin typeface="+mn-lt"/>
                <a:cs typeface="+mn-cs"/>
              </a:rPr>
              <a:t>.</a:t>
            </a:r>
          </a:p>
        </p:txBody>
      </p:sp>
      <p:sp>
        <p:nvSpPr>
          <p:cNvPr id="74" name="Rectangle 135"/>
          <p:cNvSpPr>
            <a:spLocks noChangeArrowheads="1"/>
          </p:cNvSpPr>
          <p:nvPr/>
        </p:nvSpPr>
        <p:spPr bwMode="auto">
          <a:xfrm>
            <a:off x="1733550" y="4510088"/>
            <a:ext cx="1603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i="1">
                <a:solidFill>
                  <a:srgbClr val="FF0000"/>
                </a:solidFill>
                <a:latin typeface="Arial" charset="0"/>
              </a:rPr>
              <a:t>O</a:t>
            </a:r>
            <a:endParaRPr lang="hr-HR" i="1">
              <a:solidFill>
                <a:srgbClr val="FF0000"/>
              </a:solidFill>
            </a:endParaRPr>
          </a:p>
        </p:txBody>
      </p:sp>
      <p:sp>
        <p:nvSpPr>
          <p:cNvPr id="75" name="Rectangle 135"/>
          <p:cNvSpPr>
            <a:spLocks noChangeArrowheads="1"/>
          </p:cNvSpPr>
          <p:nvPr/>
        </p:nvSpPr>
        <p:spPr bwMode="auto">
          <a:xfrm>
            <a:off x="2201863" y="4522788"/>
            <a:ext cx="114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>
                <a:solidFill>
                  <a:srgbClr val="FF0000"/>
                </a:solidFill>
                <a:latin typeface="Arial" charset="0"/>
              </a:rPr>
              <a:t>1</a:t>
            </a:r>
            <a:endParaRPr lang="hr-HR">
              <a:solidFill>
                <a:srgbClr val="FF0000"/>
              </a:solidFill>
            </a:endParaRPr>
          </a:p>
        </p:txBody>
      </p:sp>
      <p:sp>
        <p:nvSpPr>
          <p:cNvPr id="76" name="Line 154"/>
          <p:cNvSpPr>
            <a:spLocks noChangeShapeType="1"/>
          </p:cNvSpPr>
          <p:nvPr/>
        </p:nvSpPr>
        <p:spPr bwMode="auto">
          <a:xfrm>
            <a:off x="2271713" y="3055938"/>
            <a:ext cx="1819275" cy="18192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" name="Text Box 164"/>
          <p:cNvSpPr txBox="1">
            <a:spLocks noChangeArrowheads="1"/>
          </p:cNvSpPr>
          <p:nvPr/>
        </p:nvSpPr>
        <p:spPr bwMode="auto">
          <a:xfrm>
            <a:off x="4979988" y="3809207"/>
            <a:ext cx="386715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>
                <a:latin typeface="Arial" charset="0"/>
              </a:rPr>
              <a:t>Translacija čuva veličine kutova.</a:t>
            </a:r>
            <a:endParaRPr lang="hr-HR" dirty="0">
              <a:latin typeface="Arial" charset="0"/>
            </a:endParaRPr>
          </a:p>
        </p:txBody>
      </p:sp>
      <p:cxnSp>
        <p:nvCxnSpPr>
          <p:cNvPr id="78" name="Ravni poveznik sa strelicom 77"/>
          <p:cNvCxnSpPr/>
          <p:nvPr/>
        </p:nvCxnSpPr>
        <p:spPr>
          <a:xfrm>
            <a:off x="6356832" y="605601"/>
            <a:ext cx="432000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8" grpId="0" autoUpdateAnimBg="0"/>
      <p:bldP spid="69" grpId="0" autoUpdateAnimBg="0"/>
      <p:bldP spid="70" grpId="0" autoUpdateAnimBg="0"/>
      <p:bldP spid="71" grpId="0" animBg="1"/>
      <p:bldP spid="72" grpId="0"/>
      <p:bldP spid="74" grpId="0"/>
      <p:bldP spid="75" grpId="0"/>
      <p:bldP spid="76" grpId="0" animBg="1"/>
      <p:bldP spid="77" grpId="0"/>
    </p:bldLst>
  </p:timing>
</p:sld>
</file>

<file path=ppt/theme/theme1.xml><?xml version="1.0" encoding="utf-8"?>
<a:theme xmlns:a="http://schemas.openxmlformats.org/drawingml/2006/main" name="Math 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ičn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ičn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_1__skup_cijelih_brojeva.potx" id="{D4D0B4EF-56D0-45F5-B64C-EC50820C2B58}" vid="{6EB24884-7CD9-4146-B0C1-4C1D3B2899F9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8</Template>
  <TotalTime>807</TotalTime>
  <Words>311</Words>
  <Application>Microsoft Office PowerPoint</Application>
  <PresentationFormat>Prikaz na zaslonu (4:3)</PresentationFormat>
  <Paragraphs>74</Paragraphs>
  <Slides>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6</vt:i4>
      </vt:variant>
    </vt:vector>
  </HeadingPairs>
  <TitlesOfParts>
    <vt:vector size="13" baseType="lpstr">
      <vt:lpstr>Times New Roman</vt:lpstr>
      <vt:lpstr>Book Antiqua</vt:lpstr>
      <vt:lpstr>Arial</vt:lpstr>
      <vt:lpstr>Calibri</vt:lpstr>
      <vt:lpstr>Myriad Pro</vt:lpstr>
      <vt:lpstr>Math 8</vt:lpstr>
      <vt:lpstr>Theme 5</vt:lpstr>
      <vt:lpstr>1.5. TRANSLACIJA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PCchip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Saša Orčić</dc:creator>
  <cp:lastModifiedBy>Zeljka</cp:lastModifiedBy>
  <cp:revision>66</cp:revision>
  <dcterms:created xsi:type="dcterms:W3CDTF">2004-02-01T10:59:10Z</dcterms:created>
  <dcterms:modified xsi:type="dcterms:W3CDTF">2020-08-28T17:30:19Z</dcterms:modified>
</cp:coreProperties>
</file>